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1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2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92" r:id="rId3"/>
    <p:sldId id="257" r:id="rId4"/>
    <p:sldId id="258" r:id="rId5"/>
    <p:sldId id="293" r:id="rId6"/>
    <p:sldId id="294" r:id="rId7"/>
    <p:sldId id="259" r:id="rId8"/>
    <p:sldId id="287" r:id="rId9"/>
    <p:sldId id="286" r:id="rId10"/>
    <p:sldId id="260" r:id="rId11"/>
    <p:sldId id="291" r:id="rId12"/>
    <p:sldId id="272" r:id="rId13"/>
    <p:sldId id="263" r:id="rId14"/>
    <p:sldId id="264" r:id="rId15"/>
    <p:sldId id="265" r:id="rId16"/>
    <p:sldId id="290" r:id="rId17"/>
    <p:sldId id="275" r:id="rId18"/>
    <p:sldId id="276" r:id="rId19"/>
    <p:sldId id="277" r:id="rId20"/>
    <p:sldId id="282" r:id="rId21"/>
    <p:sldId id="278" r:id="rId22"/>
    <p:sldId id="279" r:id="rId23"/>
    <p:sldId id="280" r:id="rId24"/>
    <p:sldId id="283" r:id="rId25"/>
    <p:sldId id="284" r:id="rId26"/>
    <p:sldId id="285" r:id="rId27"/>
    <p:sldId id="288" r:id="rId28"/>
    <p:sldId id="289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47" d="100"/>
          <a:sy n="47" d="100"/>
        </p:scale>
        <p:origin x="-12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7B198-2A2B-7F40-A704-79E419AD2EDF}" type="datetimeFigureOut">
              <a:rPr lang="en-US" smtClean="0"/>
              <a:pPr/>
              <a:t>6/21/13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BA8D5-4BFC-914F-9482-EE4F6A8DDA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41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DCB3E-4C2B-D44E-88DA-B6FB57B785BE}" type="datetimeFigureOut">
              <a:rPr lang="en-US" smtClean="0"/>
              <a:pPr/>
              <a:t>6/21/13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95473-3897-7D4E-9C11-D7E2BD9189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42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95473-3897-7D4E-9C11-D7E2BD91895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43838-327A-104C-9A15-8B3B3D952DC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44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6E0B4-DCFD-0A40-AE57-7ABE05B159BB}" type="datetimeFigureOut">
              <a:rPr lang="en-US" smtClean="0"/>
              <a:pPr/>
              <a:t>6/21/13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1797-8879-3941-BC94-74BF071E3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6E0B4-DCFD-0A40-AE57-7ABE05B159BB}" type="datetimeFigureOut">
              <a:rPr lang="en-US" smtClean="0"/>
              <a:pPr/>
              <a:t>6/21/13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1797-8879-3941-BC94-74BF071E3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6E0B4-DCFD-0A40-AE57-7ABE05B159BB}" type="datetimeFigureOut">
              <a:rPr lang="en-US" smtClean="0"/>
              <a:pPr/>
              <a:t>6/21/13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1797-8879-3941-BC94-74BF071E3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6E0B4-DCFD-0A40-AE57-7ABE05B159BB}" type="datetimeFigureOut">
              <a:rPr lang="en-US" smtClean="0"/>
              <a:pPr/>
              <a:t>6/21/13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1797-8879-3941-BC94-74BF071E3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6E0B4-DCFD-0A40-AE57-7ABE05B159BB}" type="datetimeFigureOut">
              <a:rPr lang="en-US" smtClean="0"/>
              <a:pPr/>
              <a:t>6/21/13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1797-8879-3941-BC94-74BF071E3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6E0B4-DCFD-0A40-AE57-7ABE05B159BB}" type="datetimeFigureOut">
              <a:rPr lang="en-US" smtClean="0"/>
              <a:pPr/>
              <a:t>6/21/13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1797-8879-3941-BC94-74BF071E3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6E0B4-DCFD-0A40-AE57-7ABE05B159BB}" type="datetimeFigureOut">
              <a:rPr lang="en-US" smtClean="0"/>
              <a:pPr/>
              <a:t>6/21/13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1797-8879-3941-BC94-74BF071E3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6E0B4-DCFD-0A40-AE57-7ABE05B159BB}" type="datetimeFigureOut">
              <a:rPr lang="en-US" smtClean="0"/>
              <a:pPr/>
              <a:t>6/21/13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1797-8879-3941-BC94-74BF071E3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6E0B4-DCFD-0A40-AE57-7ABE05B159BB}" type="datetimeFigureOut">
              <a:rPr lang="en-US" smtClean="0"/>
              <a:pPr/>
              <a:t>6/21/13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1797-8879-3941-BC94-74BF071E3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6E0B4-DCFD-0A40-AE57-7ABE05B159BB}" type="datetimeFigureOut">
              <a:rPr lang="en-US" smtClean="0"/>
              <a:pPr/>
              <a:t>6/21/13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1797-8879-3941-BC94-74BF071E3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6E0B4-DCFD-0A40-AE57-7ABE05B159BB}" type="datetimeFigureOut">
              <a:rPr lang="en-US" smtClean="0"/>
              <a:pPr/>
              <a:t>6/21/13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1797-8879-3941-BC94-74BF071E3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6E0B4-DCFD-0A40-AE57-7ABE05B159BB}" type="datetimeFigureOut">
              <a:rPr lang="en-US" smtClean="0"/>
              <a:pPr/>
              <a:t>6/21/13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61797-8879-3941-BC94-74BF071E3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oleObject" Target="../embeddings/oleObject7.bin"/><Relationship Id="rId5" Type="http://schemas.openxmlformats.org/officeDocument/2006/relationships/image" Target="../media/image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oleObject" Target="../embeddings/oleObject8.bin"/><Relationship Id="rId7" Type="http://schemas.openxmlformats.org/officeDocument/2006/relationships/image" Target="../media/image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oleObject" Target="../embeddings/oleObject9.bin"/><Relationship Id="rId5" Type="http://schemas.openxmlformats.org/officeDocument/2006/relationships/image" Target="../media/image9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7.jpeg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6.emf"/><Relationship Id="rId7" Type="http://schemas.openxmlformats.org/officeDocument/2006/relationships/image" Target="../media/image18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4127"/>
            <a:ext cx="8229600" cy="1470025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Black Holes and Fireballs at the LHC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6681" y="2057400"/>
            <a:ext cx="6400800" cy="5029200"/>
          </a:xfrm>
        </p:spPr>
        <p:txBody>
          <a:bodyPr/>
          <a:lstStyle/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Anastasios</a:t>
            </a:r>
            <a:r>
              <a:rPr lang="en-US" sz="2400" dirty="0" smtClean="0"/>
              <a:t> </a:t>
            </a:r>
            <a:r>
              <a:rPr lang="en-US" sz="2400" dirty="0" err="1" smtClean="0"/>
              <a:t>Taliotis</a:t>
            </a:r>
            <a:endParaRPr lang="en-US" sz="2400" dirty="0" smtClean="0"/>
          </a:p>
          <a:p>
            <a:r>
              <a:rPr lang="en-US" sz="2400" b="1" dirty="0"/>
              <a:t>Vrije </a:t>
            </a:r>
            <a:r>
              <a:rPr lang="en-US" sz="2400" b="1" dirty="0" err="1"/>
              <a:t>Universiteit</a:t>
            </a:r>
            <a:r>
              <a:rPr lang="en-US" sz="2400" b="1" dirty="0"/>
              <a:t> </a:t>
            </a:r>
            <a:r>
              <a:rPr lang="en-US" sz="2400" b="1" dirty="0" err="1" smtClean="0"/>
              <a:t>Brussel</a:t>
            </a:r>
            <a:endParaRPr lang="en-US" sz="2400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sz="2400" b="1" dirty="0" smtClean="0"/>
              <a:t>arXiv:1212.0528; published in JHEP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703457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                ECT* Trento 21-</a:t>
            </a:r>
            <a:r>
              <a:rPr lang="en-US" sz="4000" dirty="0">
                <a:solidFill>
                  <a:srgbClr val="0000FF"/>
                </a:solidFill>
              </a:rPr>
              <a:t>6</a:t>
            </a:r>
            <a:r>
              <a:rPr lang="en-US" sz="4000" dirty="0" smtClean="0">
                <a:solidFill>
                  <a:srgbClr val="0000FF"/>
                </a:solidFill>
              </a:rPr>
              <a:t>-2013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535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Trapped surface analysis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introduction (D=4, flat backgrounds)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162425" y="2000250"/>
          <a:ext cx="4503738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9" name="Equation" r:id="rId3" imgW="1422400" imgH="228600" progId="Equation.3">
                  <p:embed/>
                </p:oleObj>
              </mc:Choice>
              <mc:Fallback>
                <p:oleObj name="Equation" r:id="rId3" imgW="142240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2425" y="2000250"/>
                        <a:ext cx="4503738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2475" y="1631554"/>
            <a:ext cx="8391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there is a function </a:t>
            </a:r>
            <a:r>
              <a:rPr lang="el-GR" dirty="0" smtClean="0"/>
              <a:t>ψ</a:t>
            </a:r>
            <a:r>
              <a:rPr lang="en-US" dirty="0" smtClean="0"/>
              <a:t> and some curve C </a:t>
            </a:r>
            <a:r>
              <a:rPr lang="en-US" dirty="0" err="1" smtClean="0"/>
              <a:t>s.t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2724786"/>
            <a:ext cx="8391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then there exists a trapped surface and it is enclosed inside the curve C.</a:t>
            </a: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3276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Example: Let the shock </a:t>
            </a:r>
            <a:r>
              <a:rPr lang="el-GR" sz="3200" dirty="0" smtClean="0">
                <a:solidFill>
                  <a:srgbClr val="FF0000"/>
                </a:solidFill>
              </a:rPr>
              <a:t>φ</a:t>
            </a:r>
            <a:r>
              <a:rPr lang="en-US" sz="3200" dirty="0" smtClean="0">
                <a:solidFill>
                  <a:srgbClr val="FF0000"/>
                </a:solidFill>
              </a:rPr>
              <a:t>=EG</a:t>
            </a:r>
            <a:r>
              <a:rPr lang="en-US" sz="3200" baseline="-25000" dirty="0" smtClean="0">
                <a:solidFill>
                  <a:srgbClr val="FF0000"/>
                </a:solidFill>
              </a:rPr>
              <a:t>4</a:t>
            </a:r>
            <a:r>
              <a:rPr lang="en-US" sz="3200" dirty="0" smtClean="0">
                <a:solidFill>
                  <a:srgbClr val="FF0000"/>
                </a:solidFill>
              </a:rPr>
              <a:t>Log(kx</a:t>
            </a:r>
            <a:r>
              <a:rPr lang="en-US" sz="3200" baseline="-25000" dirty="0" smtClean="0">
                <a:solidFill>
                  <a:srgbClr val="FF0000"/>
                </a:solidFill>
              </a:rPr>
              <a:t>⊥</a:t>
            </a:r>
            <a:r>
              <a:rPr lang="en-US" sz="3200" dirty="0" smtClean="0">
                <a:solidFill>
                  <a:srgbClr val="FF0000"/>
                </a:solidFill>
              </a:rPr>
              <a:t>) ala AS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3200" dirty="0" smtClean="0"/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3200" dirty="0" smtClean="0"/>
              <a:t>Then </a:t>
            </a:r>
            <a:r>
              <a:rPr lang="el-GR" sz="3200" dirty="0" smtClean="0"/>
              <a:t>ψ</a:t>
            </a:r>
            <a:r>
              <a:rPr lang="en-US" sz="3200" dirty="0" smtClean="0"/>
              <a:t>=EG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Log(x</a:t>
            </a:r>
            <a:r>
              <a:rPr lang="en-US" sz="3200" baseline="-25000" dirty="0" smtClean="0"/>
              <a:t>⊥</a:t>
            </a:r>
            <a:r>
              <a:rPr lang="en-US" sz="3200" dirty="0" smtClean="0"/>
              <a:t>/EG</a:t>
            </a:r>
            <a:r>
              <a:rPr lang="en-US" sz="3200" baseline="-25000" dirty="0" smtClean="0"/>
              <a:t>4 </a:t>
            </a:r>
            <a:r>
              <a:rPr lang="en-US" sz="3200" dirty="0" smtClean="0"/>
              <a:t>) and C : </a:t>
            </a:r>
            <a:r>
              <a:rPr lang="en-US" sz="3200" dirty="0" err="1" smtClean="0"/>
              <a:t>x</a:t>
            </a:r>
            <a:r>
              <a:rPr lang="en-US" sz="3200" baseline="-25000" dirty="0" err="1" smtClean="0"/>
              <a:t>⊥;C</a:t>
            </a:r>
            <a:r>
              <a:rPr lang="en-US" sz="3200" dirty="0" smtClean="0"/>
              <a:t>=EG</a:t>
            </a:r>
            <a:r>
              <a:rPr lang="en-US" sz="3200" baseline="-25000" dirty="0" smtClean="0"/>
              <a:t>4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endParaRPr lang="en-US" sz="3200" baseline="-25000" dirty="0" smtClean="0"/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3200" dirty="0" smtClean="0">
                <a:solidFill>
                  <a:srgbClr val="FF0000"/>
                </a:solidFill>
              </a:rPr>
              <a:t>And S = A/4G</a:t>
            </a:r>
            <a:r>
              <a:rPr lang="en-US" sz="3200" baseline="-25000" dirty="0" smtClean="0">
                <a:solidFill>
                  <a:srgbClr val="FF0000"/>
                </a:solidFill>
              </a:rPr>
              <a:t>4 </a:t>
            </a:r>
            <a:r>
              <a:rPr lang="en-US" sz="3200" dirty="0" smtClean="0">
                <a:solidFill>
                  <a:srgbClr val="FF0000"/>
                </a:solidFill>
              </a:rPr>
              <a:t>~ </a:t>
            </a:r>
            <a:r>
              <a:rPr lang="el-GR" sz="3200" dirty="0" smtClean="0">
                <a:solidFill>
                  <a:srgbClr val="FF0000"/>
                </a:solidFill>
              </a:rPr>
              <a:t>∫</a:t>
            </a:r>
            <a:r>
              <a:rPr lang="en-US" sz="3200" dirty="0" smtClean="0">
                <a:solidFill>
                  <a:srgbClr val="FF0000"/>
                </a:solidFill>
              </a:rPr>
              <a:t>d</a:t>
            </a:r>
            <a:r>
              <a:rPr lang="en-US" sz="3200" baseline="30000" dirty="0" smtClean="0">
                <a:solidFill>
                  <a:srgbClr val="FF0000"/>
                </a:solidFill>
              </a:rPr>
              <a:t>2</a:t>
            </a:r>
            <a:r>
              <a:rPr lang="en-US" sz="3200" dirty="0" smtClean="0">
                <a:solidFill>
                  <a:srgbClr val="FF0000"/>
                </a:solidFill>
              </a:rPr>
              <a:t>x</a:t>
            </a:r>
            <a:r>
              <a:rPr lang="en-US" sz="3200" baseline="-25000" dirty="0" smtClean="0">
                <a:solidFill>
                  <a:srgbClr val="FF0000"/>
                </a:solidFill>
              </a:rPr>
              <a:t>⊥</a:t>
            </a:r>
            <a:r>
              <a:rPr lang="en-US" sz="3200" dirty="0" smtClean="0">
                <a:solidFill>
                  <a:srgbClr val="FF0000"/>
                </a:solidFill>
              </a:rPr>
              <a:t>~E</a:t>
            </a:r>
            <a:r>
              <a:rPr lang="en-US" sz="3200" baseline="-25000" dirty="0" smtClean="0">
                <a:solidFill>
                  <a:srgbClr val="FF0000"/>
                </a:solidFill>
              </a:rPr>
              <a:t> </a:t>
            </a:r>
            <a:r>
              <a:rPr lang="en-US" sz="3200" baseline="30000" dirty="0" smtClean="0">
                <a:solidFill>
                  <a:srgbClr val="FF0000"/>
                </a:solidFill>
              </a:rPr>
              <a:t>2</a:t>
            </a:r>
            <a:r>
              <a:rPr lang="en-US" sz="3200" dirty="0" smtClean="0">
                <a:solidFill>
                  <a:srgbClr val="FF0000"/>
                </a:solidFill>
              </a:rPr>
              <a:t>G</a:t>
            </a:r>
            <a:r>
              <a:rPr lang="en-US" sz="3200" baseline="-25000" dirty="0" smtClean="0">
                <a:solidFill>
                  <a:srgbClr val="FF0000"/>
                </a:solidFill>
              </a:rPr>
              <a:t>4</a:t>
            </a:r>
            <a:r>
              <a:rPr lang="en-US" sz="3200" baseline="30000" dirty="0" smtClean="0">
                <a:solidFill>
                  <a:srgbClr val="FF0000"/>
                </a:solidFill>
              </a:rPr>
              <a:t> </a:t>
            </a:r>
            <a:r>
              <a:rPr lang="en-US" sz="3200" baseline="-25000" dirty="0" smtClean="0">
                <a:solidFill>
                  <a:srgbClr val="FF0000"/>
                </a:solidFill>
              </a:rPr>
              <a:t> 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38800" y="5606534"/>
            <a:ext cx="2723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A6A6A6"/>
                </a:solidFill>
              </a:rPr>
              <a:t>[Giddings &amp; </a:t>
            </a:r>
            <a:r>
              <a:rPr lang="en-US" dirty="0" err="1" smtClean="0">
                <a:solidFill>
                  <a:srgbClr val="A6A6A6"/>
                </a:solidFill>
              </a:rPr>
              <a:t>Eardley</a:t>
            </a:r>
            <a:r>
              <a:rPr lang="en-US" dirty="0" smtClean="0">
                <a:solidFill>
                  <a:srgbClr val="A6A6A6"/>
                </a:solidFill>
              </a:rPr>
              <a:t>, 2002]</a:t>
            </a:r>
            <a:endParaRPr lang="en-US" dirty="0">
              <a:solidFill>
                <a:srgbClr val="A6A6A6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681533"/>
              </p:ext>
            </p:extLst>
          </p:nvPr>
        </p:nvGraphicFramePr>
        <p:xfrm>
          <a:off x="1143000" y="2107248"/>
          <a:ext cx="2401537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0" name="Equation" r:id="rId5" imgW="889000" imgH="228600" progId="Equation.3">
                  <p:embed/>
                </p:oleObj>
              </mc:Choice>
              <mc:Fallback>
                <p:oleObj name="Equation" r:id="rId5" imgW="889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3000" y="2107248"/>
                        <a:ext cx="2401537" cy="617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6548" y="2514600"/>
            <a:ext cx="8686800" cy="1554162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solidFill>
                  <a:srgbClr val="0000FF"/>
                </a:solidFill>
              </a:rPr>
              <a:t>AdS</a:t>
            </a:r>
            <a:r>
              <a:rPr lang="en-US" sz="4800" dirty="0" smtClean="0">
                <a:solidFill>
                  <a:srgbClr val="0000FF"/>
                </a:solidFill>
              </a:rPr>
              <a:t> Backgrounds and QGP </a:t>
            </a:r>
            <a:endParaRPr lang="en-US" sz="4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962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662" y="2209800"/>
            <a:ext cx="8229600" cy="4525963"/>
          </a:xfrm>
        </p:spPr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Where k≡1/z</a:t>
            </a:r>
            <a:r>
              <a:rPr lang="en-US" baseline="-25000" dirty="0" smtClean="0">
                <a:solidFill>
                  <a:srgbClr val="0000FF"/>
                </a:solidFill>
              </a:rPr>
              <a:t>o</a:t>
            </a:r>
            <a:r>
              <a:rPr lang="en-US" dirty="0" smtClean="0">
                <a:solidFill>
                  <a:srgbClr val="0000FF"/>
                </a:solidFill>
              </a:rPr>
              <a:t>. Note the dimensionless parameter controlling the TS!! </a:t>
            </a:r>
            <a:r>
              <a:rPr lang="en-US" dirty="0" smtClean="0">
                <a:solidFill>
                  <a:srgbClr val="FF0000"/>
                </a:solidFill>
              </a:rPr>
              <a:t>E/</a:t>
            </a:r>
            <a:r>
              <a:rPr lang="en-US" dirty="0" err="1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 Vs E </a:t>
            </a:r>
            <a:r>
              <a:rPr lang="el-GR" dirty="0" err="1" smtClean="0">
                <a:solidFill>
                  <a:srgbClr val="FF0000"/>
                </a:solidFill>
              </a:rPr>
              <a:t>×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in flat backgrounds. Interesting!!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We will classify </a:t>
            </a:r>
            <a:r>
              <a:rPr lang="el-GR" dirty="0">
                <a:solidFill>
                  <a:srgbClr val="FF0000"/>
                </a:solidFill>
              </a:rPr>
              <a:t>ρ</a:t>
            </a:r>
            <a:r>
              <a:rPr lang="en-US" dirty="0">
                <a:solidFill>
                  <a:srgbClr val="FF0000"/>
                </a:solidFill>
              </a:rPr>
              <a:t>’s under the assumptions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    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l-GR" dirty="0">
                <a:solidFill>
                  <a:srgbClr val="FF0000"/>
                </a:solidFill>
              </a:rPr>
              <a:t>ρ</a:t>
            </a:r>
            <a:r>
              <a:rPr lang="en-US" dirty="0">
                <a:solidFill>
                  <a:srgbClr val="FF0000"/>
                </a:solidFill>
              </a:rPr>
              <a:t> is positive definite 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	(ii) </a:t>
            </a:r>
            <a:r>
              <a:rPr lang="el-GR" dirty="0">
                <a:solidFill>
                  <a:srgbClr val="FF0000"/>
                </a:solidFill>
              </a:rPr>
              <a:t>ρ</a:t>
            </a:r>
            <a:r>
              <a:rPr lang="en-US" dirty="0">
                <a:solidFill>
                  <a:srgbClr val="FF0000"/>
                </a:solidFill>
              </a:rPr>
              <a:t> is </a:t>
            </a:r>
            <a:r>
              <a:rPr lang="en-US" dirty="0" err="1">
                <a:solidFill>
                  <a:srgbClr val="FF0000"/>
                </a:solidFill>
              </a:rPr>
              <a:t>integrable</a:t>
            </a:r>
            <a:r>
              <a:rPr lang="en-US" dirty="0">
                <a:solidFill>
                  <a:srgbClr val="FF0000"/>
                </a:solidFill>
              </a:rPr>
              <a:t>. (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)+(ii)=&gt; 3+1 cases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    </a:t>
            </a:r>
            <a:r>
              <a:rPr lang="en-US" dirty="0">
                <a:solidFill>
                  <a:srgbClr val="FF0000"/>
                </a:solidFill>
              </a:rPr>
              <a:t>(iii) (q</a:t>
            </a:r>
            <a:r>
              <a:rPr lang="el-GR" dirty="0">
                <a:solidFill>
                  <a:srgbClr val="FF0000"/>
                </a:solidFill>
              </a:rPr>
              <a:t>ρ</a:t>
            </a:r>
            <a:r>
              <a:rPr lang="en-US" dirty="0">
                <a:solidFill>
                  <a:srgbClr val="FF0000"/>
                </a:solidFill>
              </a:rPr>
              <a:t>(q))’=0 has at most one root in (0,</a:t>
            </a:r>
            <a:r>
              <a:rPr lang="el-GR" dirty="0"/>
              <a:t> </a:t>
            </a:r>
            <a:r>
              <a:rPr lang="el-GR" dirty="0">
                <a:solidFill>
                  <a:srgbClr val="FF0000"/>
                </a:solidFill>
              </a:rPr>
              <a:t>∞</a:t>
            </a:r>
            <a:r>
              <a:rPr lang="en-US" dirty="0">
                <a:solidFill>
                  <a:srgbClr val="FF0000"/>
                </a:solidFill>
              </a:rPr>
              <a:t>)=&gt; 3 cases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/>
          </a:p>
          <a:p>
            <a:r>
              <a:rPr lang="en-US" dirty="0" smtClean="0">
                <a:solidFill>
                  <a:srgbClr val="3366FF"/>
                </a:solidFill>
              </a:rPr>
              <a:t>There are 3 cases (again) depending on how </a:t>
            </a:r>
            <a:r>
              <a:rPr lang="el-GR" dirty="0" smtClean="0">
                <a:solidFill>
                  <a:srgbClr val="3366FF"/>
                </a:solidFill>
              </a:rPr>
              <a:t>ρ</a:t>
            </a:r>
            <a:r>
              <a:rPr lang="en-US" dirty="0" smtClean="0">
                <a:solidFill>
                  <a:srgbClr val="3366FF"/>
                </a:solidFill>
              </a:rPr>
              <a:t> behaves at small </a:t>
            </a:r>
            <a:r>
              <a:rPr lang="en-US" dirty="0" err="1" smtClean="0">
                <a:solidFill>
                  <a:srgbClr val="3366FF"/>
                </a:solidFill>
              </a:rPr>
              <a:t>q’s</a:t>
            </a:r>
            <a:r>
              <a:rPr lang="en-US" dirty="0" smtClean="0">
                <a:solidFill>
                  <a:srgbClr val="3366FF"/>
                </a:solidFill>
              </a:rPr>
              <a:t>!</a:t>
            </a:r>
          </a:p>
          <a:p>
            <a:pPr>
              <a:buNone/>
            </a:pPr>
            <a:r>
              <a:rPr lang="en-US" dirty="0" smtClean="0"/>
              <a:t> </a:t>
            </a: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932648"/>
              </p:ext>
            </p:extLst>
          </p:nvPr>
        </p:nvGraphicFramePr>
        <p:xfrm>
          <a:off x="3482975" y="914400"/>
          <a:ext cx="4899025" cy="1464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7" name="Equation" r:id="rId3" imgW="2209800" imgH="660400" progId="Equation.3">
                  <p:embed/>
                </p:oleObj>
              </mc:Choice>
              <mc:Fallback>
                <p:oleObj name="Equation" r:id="rId3" imgW="2209800" imgH="660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2975" y="914400"/>
                        <a:ext cx="4899025" cy="146434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2114" y="1688068"/>
            <a:ext cx="2684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Trapped Surface Condition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0982" y="1524000"/>
            <a:ext cx="2765618" cy="690679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  <a:alpha val="27000"/>
                </a:schemeClr>
              </a:gs>
              <a:gs pos="35000">
                <a:schemeClr val="dk1">
                  <a:tint val="37000"/>
                  <a:satMod val="300000"/>
                  <a:alpha val="27000"/>
                </a:schemeClr>
              </a:gs>
              <a:gs pos="100000">
                <a:schemeClr val="dk1">
                  <a:tint val="15000"/>
                  <a:satMod val="350000"/>
                  <a:alpha val="27000"/>
                </a:scheme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spc="10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66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Case I. Always a single 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Case I.: </a:t>
            </a:r>
            <a:r>
              <a:rPr lang="el-GR" dirty="0">
                <a:solidFill>
                  <a:srgbClr val="0000FF"/>
                </a:solidFill>
              </a:rPr>
              <a:t>ρ</a:t>
            </a:r>
            <a:r>
              <a:rPr lang="en-US" dirty="0">
                <a:solidFill>
                  <a:srgbClr val="0000FF"/>
                </a:solidFill>
              </a:rPr>
              <a:t> ~ 1/</a:t>
            </a:r>
            <a:r>
              <a:rPr lang="en-US" dirty="0" err="1">
                <a:solidFill>
                  <a:srgbClr val="0000FF"/>
                </a:solidFill>
              </a:rPr>
              <a:t>q</a:t>
            </a:r>
            <a:r>
              <a:rPr lang="en-US" baseline="30000" dirty="0" err="1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 +sub-leading, q&lt;&lt;1, 3/2&gt;n&gt;1/2.</a:t>
            </a:r>
          </a:p>
          <a:p>
            <a:pPr>
              <a:buNone/>
            </a:pPr>
            <a:r>
              <a:rPr lang="en-US" dirty="0">
                <a:solidFill>
                  <a:srgbClr val="0000FF"/>
                </a:solidFill>
              </a:rPr>
              <a:t>	(always a single TS)</a:t>
            </a:r>
          </a:p>
          <a:p>
            <a:endParaRPr lang="en-US" baseline="-25000" dirty="0" smtClean="0"/>
          </a:p>
          <a:p>
            <a:pPr marL="0" indent="0">
              <a:buNone/>
            </a:pPr>
            <a:r>
              <a:rPr lang="en-US" baseline="-25000" dirty="0" smtClean="0">
                <a:solidFill>
                  <a:srgbClr val="0000FF"/>
                </a:solidFill>
              </a:rPr>
              <a:t>                                                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997200"/>
            <a:ext cx="5173180" cy="3251200"/>
          </a:xfrm>
          <a:prstGeom prst="rect">
            <a:avLst/>
          </a:prstGeom>
        </p:spPr>
      </p:pic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049123"/>
              </p:ext>
            </p:extLst>
          </p:nvPr>
        </p:nvGraphicFramePr>
        <p:xfrm>
          <a:off x="2133600" y="2911121"/>
          <a:ext cx="3262161" cy="975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2" name="Equation" r:id="rId4" imgW="2209800" imgH="660400" progId="Equation.3">
                  <p:embed/>
                </p:oleObj>
              </mc:Choice>
              <mc:Fallback>
                <p:oleObj name="Equation" r:id="rId4" imgW="22098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911121"/>
                        <a:ext cx="3262161" cy="97507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Case II. A marginal case: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 single TS for sufficiently large </a:t>
            </a:r>
            <a:r>
              <a:rPr lang="en-US" dirty="0" smtClean="0">
                <a:solidFill>
                  <a:srgbClr val="0000FF"/>
                </a:solidFill>
              </a:rPr>
              <a:t>E </a:t>
            </a:r>
            <a:r>
              <a:rPr lang="en-US" dirty="0" err="1" smtClean="0">
                <a:solidFill>
                  <a:srgbClr val="0000FF"/>
                </a:solidFill>
              </a:rPr>
              <a:t>x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l-GR" dirty="0" smtClean="0">
                <a:solidFill>
                  <a:srgbClr val="0000FF"/>
                </a:solidFill>
              </a:rPr>
              <a:t>ρ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~ 1/</a:t>
            </a:r>
            <a:r>
              <a:rPr lang="el-GR" dirty="0">
                <a:solidFill>
                  <a:srgbClr val="0000FF"/>
                </a:solidFill>
              </a:rPr>
              <a:t>√</a:t>
            </a:r>
            <a:r>
              <a:rPr lang="en-US" dirty="0">
                <a:solidFill>
                  <a:srgbClr val="0000FF"/>
                </a:solidFill>
              </a:rPr>
              <a:t>q +sub-leading, q&lt;&lt;1.</a:t>
            </a:r>
          </a:p>
          <a:p>
            <a:pPr>
              <a:buNone/>
            </a:pPr>
            <a:r>
              <a:rPr lang="en-US" dirty="0">
                <a:solidFill>
                  <a:srgbClr val="0000FF"/>
                </a:solidFill>
              </a:rPr>
              <a:t>	(a single TS if E&gt;&gt;k)</a:t>
            </a:r>
          </a:p>
          <a:p>
            <a:endParaRPr lang="en-US" baseline="-25000" dirty="0" smtClean="0"/>
          </a:p>
          <a:p>
            <a:pPr marL="0" indent="0">
              <a:buNone/>
            </a:pPr>
            <a:r>
              <a:rPr lang="en-US" baseline="-25000" dirty="0" smtClean="0">
                <a:solidFill>
                  <a:srgbClr val="0000FF"/>
                </a:solidFill>
              </a:rPr>
              <a:t>                                                  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3276600"/>
            <a:ext cx="4584772" cy="28495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4600" y="2362200"/>
            <a:ext cx="4441370" cy="2806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2200" y="2362200"/>
            <a:ext cx="4891275" cy="3040063"/>
          </a:xfrm>
          <a:prstGeom prst="rect">
            <a:avLst/>
          </a:prstGeom>
        </p:spPr>
      </p:pic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696845"/>
              </p:ext>
            </p:extLst>
          </p:nvPr>
        </p:nvGraphicFramePr>
        <p:xfrm>
          <a:off x="2833839" y="3596921"/>
          <a:ext cx="3262161" cy="975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6" name="Equation" r:id="rId6" imgW="2209800" imgH="660400" progId="Equation.3">
                  <p:embed/>
                </p:oleObj>
              </mc:Choice>
              <mc:Fallback>
                <p:oleObj name="Equation" r:id="rId6" imgW="22098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3839" y="3596921"/>
                        <a:ext cx="3262161" cy="97507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Case III. Two TS for sufficiently large </a:t>
            </a:r>
            <a:r>
              <a:rPr lang="en-US" dirty="0" smtClean="0">
                <a:solidFill>
                  <a:srgbClr val="0000FF"/>
                </a:solidFill>
              </a:rPr>
              <a:t/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E </a:t>
            </a:r>
            <a:r>
              <a:rPr lang="en-US" dirty="0" err="1" smtClean="0">
                <a:solidFill>
                  <a:srgbClr val="0000FF"/>
                </a:solidFill>
              </a:rPr>
              <a:t>x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Case III. </a:t>
            </a:r>
            <a:r>
              <a:rPr lang="el-GR" dirty="0">
                <a:solidFill>
                  <a:srgbClr val="0000FF"/>
                </a:solidFill>
              </a:rPr>
              <a:t>ρ</a:t>
            </a:r>
            <a:r>
              <a:rPr lang="en-US" dirty="0">
                <a:solidFill>
                  <a:srgbClr val="0000FF"/>
                </a:solidFill>
              </a:rPr>
              <a:t> ~ 1/</a:t>
            </a:r>
            <a:r>
              <a:rPr lang="en-US" dirty="0" err="1">
                <a:solidFill>
                  <a:srgbClr val="0000FF"/>
                </a:solidFill>
              </a:rPr>
              <a:t>q</a:t>
            </a:r>
            <a:r>
              <a:rPr lang="en-US" baseline="30000" dirty="0" err="1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 +sub-leading, q&lt;&lt;1, n&lt;1/2. </a:t>
            </a:r>
          </a:p>
          <a:p>
            <a:pPr>
              <a:buNone/>
            </a:pPr>
            <a:r>
              <a:rPr lang="en-US" dirty="0">
                <a:solidFill>
                  <a:srgbClr val="0000FF"/>
                </a:solidFill>
              </a:rPr>
              <a:t>	(2 co-eccentric TSs if E&gt;&gt;k)</a:t>
            </a:r>
          </a:p>
          <a:p>
            <a:pPr marL="0" indent="0">
              <a:buNone/>
            </a:pPr>
            <a:endParaRPr lang="en-US" baseline="-25000" dirty="0" smtClean="0"/>
          </a:p>
          <a:p>
            <a:endParaRPr lang="en-US" baseline="-25000" dirty="0" smtClean="0"/>
          </a:p>
          <a:p>
            <a:endParaRPr lang="en-US" baseline="-25000" dirty="0" smtClean="0"/>
          </a:p>
          <a:p>
            <a:endParaRPr lang="en-US" baseline="-25000" dirty="0" smtClean="0"/>
          </a:p>
          <a:p>
            <a:endParaRPr lang="en-US" baseline="-25000" dirty="0" smtClean="0"/>
          </a:p>
          <a:p>
            <a:endParaRPr lang="en-US" baseline="-25000" dirty="0" smtClean="0"/>
          </a:p>
          <a:p>
            <a:endParaRPr lang="en-US" baseline="-25000" dirty="0" smtClean="0"/>
          </a:p>
          <a:p>
            <a:endParaRPr lang="en-US" baseline="-25000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“RN-like” scenario in the absence of charge                   </a:t>
            </a:r>
            <a:r>
              <a:rPr lang="en-US" sz="1946" dirty="0" smtClean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en-US" sz="1946" dirty="0" err="1" smtClean="0">
                <a:solidFill>
                  <a:schemeClr val="bg1">
                    <a:lumMod val="65000"/>
                  </a:schemeClr>
                </a:solidFill>
              </a:rPr>
              <a:t>Mureika,Nicoli,Spallucci;Taliotis</a:t>
            </a:r>
            <a:r>
              <a:rPr lang="en-US" sz="1946" dirty="0" smtClean="0">
                <a:solidFill>
                  <a:schemeClr val="bg1">
                    <a:lumMod val="65000"/>
                  </a:schemeClr>
                </a:solidFill>
              </a:rPr>
              <a:t>]</a:t>
            </a:r>
            <a:r>
              <a:rPr lang="en-US" sz="1946" baseline="-25000" dirty="0" smtClean="0">
                <a:solidFill>
                  <a:schemeClr val="bg1">
                    <a:lumMod val="65000"/>
                  </a:schemeClr>
                </a:solidFill>
              </a:rPr>
              <a:t>                                                  </a:t>
            </a:r>
            <a:endParaRPr lang="en-US" sz="1946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971800"/>
            <a:ext cx="4815499" cy="2992966"/>
          </a:xfrm>
          <a:prstGeom prst="rect">
            <a:avLst/>
          </a:prstGeom>
        </p:spPr>
      </p:pic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8545545"/>
              </p:ext>
            </p:extLst>
          </p:nvPr>
        </p:nvGraphicFramePr>
        <p:xfrm>
          <a:off x="3657600" y="3398660"/>
          <a:ext cx="3262161" cy="975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0" name="Equation" r:id="rId4" imgW="2209800" imgH="660400" progId="Equation.3">
                  <p:embed/>
                </p:oleObj>
              </mc:Choice>
              <mc:Fallback>
                <p:oleObj name="Equation" r:id="rId4" imgW="22098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398660"/>
                        <a:ext cx="3262161" cy="97507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3</a:t>
            </a:r>
            <a:r>
              <a:rPr lang="en-US" baseline="30000" dirty="0" smtClean="0"/>
              <a:t>rd</a:t>
            </a:r>
            <a:r>
              <a:rPr lang="en-US" dirty="0" smtClean="0"/>
              <a:t>+1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Remove the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el-GR" dirty="0" smtClean="0">
                <a:solidFill>
                  <a:schemeClr val="bg1">
                    <a:lumMod val="50000"/>
                  </a:schemeClr>
                </a:solidFill>
              </a:rPr>
              <a:t>ρ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))’=0 has 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 single root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74638"/>
            <a:ext cx="6477000" cy="6437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Universal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Can show that any </a:t>
            </a:r>
            <a:r>
              <a:rPr lang="el-GR" dirty="0" smtClean="0">
                <a:solidFill>
                  <a:srgbClr val="0000FF"/>
                </a:solidFill>
              </a:rPr>
              <a:t>ρ</a:t>
            </a:r>
            <a:r>
              <a:rPr lang="en-US" dirty="0" smtClean="0">
                <a:solidFill>
                  <a:srgbClr val="0000FF"/>
                </a:solidFill>
              </a:rPr>
              <a:t> yields a </a:t>
            </a:r>
            <a:r>
              <a:rPr lang="el-GR" dirty="0" smtClean="0">
                <a:solidFill>
                  <a:srgbClr val="0000FF"/>
                </a:solidFill>
              </a:rPr>
              <a:t>φ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s.t</a:t>
            </a:r>
            <a:r>
              <a:rPr lang="en-US" dirty="0" smtClean="0">
                <a:solidFill>
                  <a:srgbClr val="0000FF"/>
                </a:solidFill>
              </a:rPr>
              <a:t>. at </a:t>
            </a:r>
            <a:r>
              <a:rPr lang="en-US" dirty="0" err="1" smtClean="0">
                <a:solidFill>
                  <a:srgbClr val="0000FF"/>
                </a:solidFill>
              </a:rPr>
              <a:t>q</a:t>
            </a:r>
            <a:r>
              <a:rPr lang="en-US" dirty="0" smtClean="0">
                <a:solidFill>
                  <a:srgbClr val="0000FF"/>
                </a:solidFill>
              </a:rPr>
              <a:t>&gt;&gt;1 decays as </a:t>
            </a:r>
            <a:r>
              <a:rPr lang="en-US" dirty="0" smtClean="0">
                <a:solidFill>
                  <a:srgbClr val="FF6600"/>
                </a:solidFill>
              </a:rPr>
              <a:t>1/q</a:t>
            </a:r>
            <a:r>
              <a:rPr lang="en-US" baseline="30000" dirty="0" smtClean="0">
                <a:solidFill>
                  <a:srgbClr val="FF6600"/>
                </a:solidFill>
              </a:rPr>
              <a:t>3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as dictated by holographic renormalization considerations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en-US" sz="1800" dirty="0" err="1" smtClean="0">
                <a:solidFill>
                  <a:schemeClr val="bg1">
                    <a:lumMod val="65000"/>
                  </a:schemeClr>
                </a:solidFill>
              </a:rPr>
              <a:t>skenderis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 et. al.]  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The TS, at the HE limit: </a:t>
            </a:r>
            <a:r>
              <a:rPr lang="en-US" dirty="0" err="1" smtClean="0">
                <a:solidFill>
                  <a:srgbClr val="0000FF"/>
                </a:solidFill>
              </a:rPr>
              <a:t>k</a:t>
            </a:r>
            <a:r>
              <a:rPr lang="en-US" dirty="0" smtClean="0">
                <a:solidFill>
                  <a:srgbClr val="0000FF"/>
                </a:solidFill>
              </a:rPr>
              <a:t>/E&lt;&lt;1, always grows as </a:t>
            </a:r>
            <a:r>
              <a:rPr lang="en-US" dirty="0" smtClean="0">
                <a:solidFill>
                  <a:srgbClr val="FF6600"/>
                </a:solidFill>
              </a:rPr>
              <a:t>q</a:t>
            </a:r>
            <a:r>
              <a:rPr lang="en-US" baseline="-25000" dirty="0" smtClean="0">
                <a:solidFill>
                  <a:srgbClr val="FF6600"/>
                </a:solidFill>
              </a:rPr>
              <a:t>c</a:t>
            </a:r>
            <a:r>
              <a:rPr lang="en-US" baseline="30000" dirty="0" smtClean="0">
                <a:solidFill>
                  <a:srgbClr val="FF6600"/>
                </a:solidFill>
              </a:rPr>
              <a:t>3</a:t>
            </a:r>
            <a:r>
              <a:rPr lang="en-US" dirty="0" smtClean="0">
                <a:solidFill>
                  <a:srgbClr val="FF6600"/>
                </a:solidFill>
              </a:rPr>
              <a:t>=E/</a:t>
            </a:r>
            <a:r>
              <a:rPr lang="en-US" dirty="0" err="1" smtClean="0">
                <a:solidFill>
                  <a:srgbClr val="FF6600"/>
                </a:solidFill>
              </a:rPr>
              <a:t>k</a:t>
            </a:r>
            <a:r>
              <a:rPr lang="en-US" baseline="-25000" dirty="0" smtClean="0">
                <a:solidFill>
                  <a:srgbClr val="FF6600"/>
                </a:solidFill>
              </a:rPr>
              <a:t> </a:t>
            </a:r>
            <a:r>
              <a:rPr lang="en-US" dirty="0" smtClean="0">
                <a:solidFill>
                  <a:srgbClr val="FF6600"/>
                </a:solidFill>
              </a:rPr>
              <a:t>with </a:t>
            </a:r>
            <a:r>
              <a:rPr lang="en-US" dirty="0" err="1" smtClean="0">
                <a:solidFill>
                  <a:srgbClr val="FF6600"/>
                </a:solidFill>
              </a:rPr>
              <a:t>k</a:t>
            </a:r>
            <a:r>
              <a:rPr lang="en-US" dirty="0" smtClean="0">
                <a:solidFill>
                  <a:srgbClr val="FF6600"/>
                </a:solidFill>
              </a:rPr>
              <a:t> NOT dropping out.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Can also show S ~ q</a:t>
            </a:r>
            <a:r>
              <a:rPr lang="en-US" baseline="-25000" dirty="0" smtClean="0">
                <a:solidFill>
                  <a:srgbClr val="0000FF"/>
                </a:solidFill>
              </a:rPr>
              <a:t>c</a:t>
            </a:r>
            <a:r>
              <a:rPr lang="en-US" baseline="30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 and so </a:t>
            </a:r>
            <a:r>
              <a:rPr lang="en-US" dirty="0" smtClean="0">
                <a:solidFill>
                  <a:srgbClr val="FF6600"/>
                </a:solidFill>
              </a:rPr>
              <a:t>S~ (E/k)</a:t>
            </a:r>
            <a:r>
              <a:rPr lang="en-US" baseline="30000" dirty="0" smtClean="0">
                <a:solidFill>
                  <a:srgbClr val="FF6600"/>
                </a:solidFill>
              </a:rPr>
              <a:t>2/3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Application in heavy ions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RN-like scenario: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800" dirty="0" smtClean="0"/>
              <a:t>*</a:t>
            </a:r>
            <a:r>
              <a:rPr lang="en-US" sz="2800" dirty="0" smtClean="0">
                <a:solidFill>
                  <a:srgbClr val="0000FF"/>
                </a:solidFill>
              </a:rPr>
              <a:t>As E grows, outer horizon grows but inside shrinks.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*</a:t>
            </a:r>
            <a:r>
              <a:rPr lang="en-US" sz="2800" dirty="0" smtClean="0">
                <a:solidFill>
                  <a:srgbClr val="0000FF"/>
                </a:solidFill>
              </a:rPr>
              <a:t>Inside horizon is TD unstable; could mimic a hotter unstable core loosing heat to the outer shell and going through a phase transition (</a:t>
            </a:r>
            <a:r>
              <a:rPr lang="en-US" sz="2800" dirty="0" err="1" smtClean="0">
                <a:solidFill>
                  <a:srgbClr val="0000FF"/>
                </a:solidFill>
              </a:rPr>
              <a:t>hadronization</a:t>
            </a:r>
            <a:r>
              <a:rPr lang="en-US" sz="2800" dirty="0" smtClean="0">
                <a:solidFill>
                  <a:srgbClr val="0000FF"/>
                </a:solidFill>
              </a:rPr>
              <a:t>).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Desired feature captured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Seen that a BH, hence QGP, may exist if E&gt;&gt;</a:t>
            </a:r>
            <a:r>
              <a:rPr lang="en-US" dirty="0" err="1" smtClean="0"/>
              <a:t>k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But </a:t>
            </a:r>
            <a:r>
              <a:rPr lang="en-US" dirty="0" err="1" smtClean="0">
                <a:solidFill>
                  <a:srgbClr val="0000FF"/>
                </a:solidFill>
              </a:rPr>
              <a:t>k</a:t>
            </a:r>
            <a:r>
              <a:rPr lang="en-US" dirty="0" smtClean="0">
                <a:solidFill>
                  <a:srgbClr val="0000FF"/>
                </a:solidFill>
              </a:rPr>
              <a:t> is the transverse scale of the SE tensor in QFT; that is scale of colliding glue-balls.</a:t>
            </a:r>
          </a:p>
          <a:p>
            <a:endParaRPr lang="en-US" dirty="0" smtClean="0"/>
          </a:p>
          <a:p>
            <a:r>
              <a:rPr lang="en-US" dirty="0" smtClean="0"/>
              <a:t>Tempted to identify k with </a:t>
            </a:r>
            <a:r>
              <a:rPr lang="el-GR" dirty="0" smtClean="0"/>
              <a:t>Λ</a:t>
            </a:r>
            <a:r>
              <a:rPr lang="en-US" baseline="-25000" dirty="0" smtClean="0"/>
              <a:t>QCD</a:t>
            </a:r>
          </a:p>
          <a:p>
            <a:endParaRPr lang="en-US" baseline="-25000" dirty="0" smtClean="0"/>
          </a:p>
          <a:p>
            <a:endParaRPr lang="en-US" baseline="-25000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This would imply forming </a:t>
            </a:r>
            <a:r>
              <a:rPr lang="en-US" dirty="0" smtClean="0">
                <a:solidFill>
                  <a:srgbClr val="FF0000"/>
                </a:solidFill>
              </a:rPr>
              <a:t>QGP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E&gt;&gt;</a:t>
            </a:r>
            <a:r>
              <a:rPr lang="el-GR" dirty="0" smtClean="0">
                <a:solidFill>
                  <a:srgbClr val="FF0000"/>
                </a:solidFill>
              </a:rPr>
              <a:t>Λ</a:t>
            </a:r>
            <a:r>
              <a:rPr lang="en-US" baseline="-25000" dirty="0" smtClean="0">
                <a:solidFill>
                  <a:srgbClr val="FF0000"/>
                </a:solidFill>
              </a:rPr>
              <a:t>QCD</a:t>
            </a:r>
          </a:p>
          <a:p>
            <a:endParaRPr lang="en-US" baseline="-25000" dirty="0" smtClean="0">
              <a:solidFill>
                <a:srgbClr val="FF0000"/>
              </a:solidFill>
            </a:endParaRPr>
          </a:p>
          <a:p>
            <a:endParaRPr lang="en-US" baseline="-25000" dirty="0" smtClean="0"/>
          </a:p>
          <a:p>
            <a:r>
              <a:rPr lang="en-US" dirty="0" smtClean="0"/>
              <a:t>Although expected, </a:t>
            </a:r>
            <a:r>
              <a:rPr lang="en-US" dirty="0" smtClean="0">
                <a:solidFill>
                  <a:srgbClr val="FF0000"/>
                </a:solidFill>
              </a:rPr>
              <a:t>it is first time in literature such feature is described theoretically</a:t>
            </a:r>
            <a:r>
              <a:rPr lang="en-US" dirty="0" smtClean="0"/>
              <a:t>; in present context </a:t>
            </a:r>
            <a:r>
              <a:rPr lang="en-US" dirty="0" err="1" smtClean="0"/>
              <a:t>holographically</a:t>
            </a:r>
            <a:r>
              <a:rPr lang="en-US" dirty="0" smtClean="0"/>
              <a:t>.  </a:t>
            </a:r>
            <a:endParaRPr lang="en-US" baseline="-25000" dirty="0" smtClean="0"/>
          </a:p>
          <a:p>
            <a:endParaRPr lang="en-US" baseline="-25000" dirty="0" smtClean="0"/>
          </a:p>
          <a:p>
            <a:endParaRPr lang="en-US" baseline="-25000" dirty="0"/>
          </a:p>
        </p:txBody>
      </p:sp>
      <p:sp>
        <p:nvSpPr>
          <p:cNvPr id="4" name="Rectangle 3"/>
          <p:cNvSpPr/>
          <p:nvPr/>
        </p:nvSpPr>
        <p:spPr>
          <a:xfrm>
            <a:off x="838200" y="4267200"/>
            <a:ext cx="5943600" cy="914400"/>
          </a:xfrm>
          <a:prstGeom prst="rect">
            <a:avLst/>
          </a:prstGeom>
          <a:solidFill>
            <a:schemeClr val="accent6"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Before we start. Because of this</a:t>
            </a:r>
            <a:endParaRPr lang="en-US" dirty="0">
              <a:solidFill>
                <a:srgbClr val="3366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5962" b="5962"/>
          <a:stretch>
            <a:fillRect/>
          </a:stretch>
        </p:blipFill>
        <p:spPr>
          <a:xfrm>
            <a:off x="400050" y="1420813"/>
            <a:ext cx="8229600" cy="452596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057400"/>
            <a:ext cx="5805980" cy="33655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28625" y="138271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3366FF"/>
                </a:solidFill>
              </a:rPr>
              <a:t>Must advertise this</a:t>
            </a:r>
            <a:endParaRPr 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556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Incorporating strong-weak coupling physics and </a:t>
            </a:r>
            <a:r>
              <a:rPr lang="en-US" dirty="0">
                <a:solidFill>
                  <a:srgbClr val="0000FF"/>
                </a:solidFill>
              </a:rPr>
              <a:t>s</a:t>
            </a:r>
            <a:r>
              <a:rPr lang="en-US" dirty="0" smtClean="0">
                <a:solidFill>
                  <a:srgbClr val="0000FF"/>
                </a:solidFill>
              </a:rPr>
              <a:t>aturation scale: a phenomenological approach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513" y="10287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Attempting to fit RHIC and LHC data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76800"/>
          </a:xfrm>
        </p:spPr>
        <p:txBody>
          <a:bodyPr/>
          <a:lstStyle/>
          <a:p>
            <a:r>
              <a:rPr lang="en-US" dirty="0" smtClean="0"/>
              <a:t>A phenomenological approach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Relate S with total multiplicities N</a:t>
            </a:r>
          </a:p>
          <a:p>
            <a:endParaRPr lang="en-US" dirty="0" smtClean="0"/>
          </a:p>
          <a:p>
            <a:r>
              <a:rPr lang="en-US" dirty="0" smtClean="0"/>
              <a:t>Use CGC model, in particular the saturation scale.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Incorporate weak-strong coupling physics.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Multiplicities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ch</a:t>
            </a:r>
            <a:endParaRPr lang="en-US" baseline="-25000" dirty="0"/>
          </a:p>
        </p:txBody>
      </p:sp>
      <p:pic>
        <p:nvPicPr>
          <p:cNvPr id="7" name="Picture 6" descr="carto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985" y="3037699"/>
            <a:ext cx="4896" cy="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457200" y="1171256"/>
            <a:ext cx="7331075" cy="2065590"/>
            <a:chOff x="480" y="976"/>
            <a:chExt cx="4896" cy="1329"/>
          </a:xfrm>
        </p:grpSpPr>
        <p:pic>
          <p:nvPicPr>
            <p:cNvPr id="12" name="Picture 4" descr="carto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248"/>
              <a:ext cx="4896" cy="9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758" y="1220"/>
              <a:ext cx="66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200" b="1">
                  <a:solidFill>
                    <a:schemeClr val="tx2"/>
                  </a:solidFill>
                </a:rPr>
                <a:t>initial state</a:t>
              </a:r>
              <a:endParaRPr lang="en-US" sz="1200"/>
            </a:p>
          </p:txBody>
        </p:sp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1392" y="2112"/>
              <a:ext cx="86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sz="1200" b="1">
                  <a:solidFill>
                    <a:schemeClr val="tx2"/>
                  </a:solidFill>
                </a:rPr>
                <a:t>pre-equilibrium</a:t>
              </a:r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1968" y="1056"/>
              <a:ext cx="1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200" b="1">
                  <a:solidFill>
                    <a:schemeClr val="tx2"/>
                  </a:solidFill>
                </a:rPr>
                <a:t>QGP and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200" b="1">
                  <a:solidFill>
                    <a:schemeClr val="tx2"/>
                  </a:solidFill>
                </a:rPr>
                <a:t>hydrodynamic expansion</a:t>
              </a:r>
            </a:p>
          </p:txBody>
        </p:sp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3206" y="2132"/>
              <a:ext cx="7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sz="1200" b="1">
                  <a:solidFill>
                    <a:schemeClr val="tx2"/>
                  </a:solidFill>
                </a:rPr>
                <a:t>hadronization</a:t>
              </a:r>
            </a:p>
          </p:txBody>
        </p:sp>
        <p:sp>
          <p:nvSpPr>
            <p:cNvPr id="17" name="Text Box 9"/>
            <p:cNvSpPr txBox="1">
              <a:spLocks noChangeArrowheads="1"/>
            </p:cNvSpPr>
            <p:nvPr/>
          </p:nvSpPr>
          <p:spPr bwMode="auto">
            <a:xfrm>
              <a:off x="4320" y="976"/>
              <a:ext cx="8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200" b="1">
                  <a:solidFill>
                    <a:schemeClr val="tx2"/>
                  </a:solidFill>
                </a:rPr>
                <a:t>hadronic phase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sz="1200" b="1">
                  <a:solidFill>
                    <a:schemeClr val="tx2"/>
                  </a:solidFill>
                </a:rPr>
                <a:t>and freeze-out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798801" y="1940419"/>
            <a:ext cx="3355737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ISENTROPIC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4492" y="1940419"/>
            <a:ext cx="1352529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SW’s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02824" y="1873728"/>
            <a:ext cx="1216682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  <a:r>
              <a:rPr lang="en-US" sz="4400" b="1" spc="50" baseline="-2500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prod</a:t>
            </a:r>
            <a:endParaRPr lang="en-US" sz="4400" b="1" spc="50" baseline="-2500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23" name="Content Placeholder 2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4683206"/>
              </p:ext>
            </p:extLst>
          </p:nvPr>
        </p:nvGraphicFramePr>
        <p:xfrm>
          <a:off x="1822792" y="5829300"/>
          <a:ext cx="4989513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5" name="Equation" r:id="rId5" imgW="2463800" imgH="508000" progId="Equation.3">
                  <p:embed/>
                </p:oleObj>
              </mc:Choice>
              <mc:Fallback>
                <p:oleObj name="Equation" r:id="rId5" imgW="2463800" imgH="508000" progId="Equation.3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2792" y="5829300"/>
                        <a:ext cx="4989513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3038451" y="3378200"/>
            <a:ext cx="760350" cy="4696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ine 6"/>
          <p:cNvSpPr>
            <a:spLocks noChangeShapeType="1"/>
          </p:cNvSpPr>
          <p:nvPr/>
        </p:nvSpPr>
        <p:spPr bwMode="auto">
          <a:xfrm flipH="1">
            <a:off x="5708442" y="3038654"/>
            <a:ext cx="1175769" cy="92366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 flipH="1">
            <a:off x="3099271" y="5018473"/>
            <a:ext cx="1175769" cy="92366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504036" y="6219325"/>
            <a:ext cx="760350" cy="4696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36F3-26F2-B64B-9A8A-F1E0F1DB040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5747" y="3378199"/>
            <a:ext cx="2133719" cy="201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03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3366FF"/>
                </a:solidFill>
              </a:rPr>
              <a:t>Relating S with </a:t>
            </a:r>
            <a:r>
              <a:rPr lang="en-US" sz="3600" dirty="0" err="1" smtClean="0">
                <a:solidFill>
                  <a:srgbClr val="3366FF"/>
                </a:solidFill>
              </a:rPr>
              <a:t>N</a:t>
            </a:r>
            <a:r>
              <a:rPr lang="en-US" sz="3600" baseline="-25000" dirty="0" err="1" smtClean="0">
                <a:solidFill>
                  <a:srgbClr val="3366FF"/>
                </a:solidFill>
              </a:rPr>
              <a:t>ch</a:t>
            </a:r>
            <a:endParaRPr lang="en-US" sz="3600" baseline="-25000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524000"/>
            <a:ext cx="8458201" cy="48671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aseline="-25000" dirty="0" smtClean="0">
              <a:solidFill>
                <a:srgbClr val="0000FF"/>
              </a:solidFill>
            </a:endParaRPr>
          </a:p>
          <a:p>
            <a:pPr marL="0" indent="0"/>
            <a:r>
              <a:rPr lang="en-US" sz="2400" dirty="0" smtClean="0"/>
              <a:t> 	Since N</a:t>
            </a:r>
            <a:r>
              <a:rPr lang="en-US" sz="2400" baseline="-25000" dirty="0" smtClean="0"/>
              <a:t>CH</a:t>
            </a:r>
            <a:r>
              <a:rPr lang="en-US" sz="2400" dirty="0" smtClean="0"/>
              <a:t> ~ S</a:t>
            </a:r>
            <a:r>
              <a:rPr lang="en-US" sz="2400" baseline="-25000" dirty="0" smtClean="0"/>
              <a:t>GT</a:t>
            </a:r>
            <a:r>
              <a:rPr lang="en-US" sz="2400" dirty="0" smtClean="0"/>
              <a:t>=</a:t>
            </a:r>
            <a:r>
              <a:rPr lang="en-US" sz="2400" dirty="0" err="1" smtClean="0"/>
              <a:t>AdS</a:t>
            </a:r>
            <a:r>
              <a:rPr lang="en-US" sz="2400" dirty="0" smtClean="0"/>
              <a:t>/CFT=S</a:t>
            </a:r>
            <a:r>
              <a:rPr lang="en-US" sz="2400" baseline="-25000" dirty="0" smtClean="0"/>
              <a:t>ST</a:t>
            </a:r>
            <a:r>
              <a:rPr lang="en-US" sz="2400" dirty="0" smtClean="0"/>
              <a:t>&gt;S</a:t>
            </a:r>
            <a:r>
              <a:rPr lang="en-US" sz="2400" baseline="-25000" dirty="0" smtClean="0"/>
              <a:t>TS</a:t>
            </a:r>
            <a:r>
              <a:rPr lang="en-US" sz="2400" dirty="0" smtClean="0"/>
              <a:t>. Numerical </a:t>
            </a:r>
            <a:r>
              <a:rPr lang="en-US" sz="1946" dirty="0" smtClean="0"/>
              <a:t>works      </a:t>
            </a:r>
          </a:p>
          <a:p>
            <a:pPr marL="0" indent="0">
              <a:buNone/>
            </a:pPr>
            <a:r>
              <a:rPr lang="en-US" sz="1946" dirty="0" smtClean="0"/>
              <a:t>        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</a:rPr>
              <a:t>Hogg,Romatschke,Wu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] </a:t>
            </a:r>
            <a:r>
              <a:rPr lang="en-US" sz="2400" dirty="0" smtClean="0"/>
              <a:t>show S</a:t>
            </a:r>
            <a:r>
              <a:rPr lang="en-US" sz="2400" baseline="-25000" dirty="0" smtClean="0"/>
              <a:t>ST</a:t>
            </a:r>
            <a:r>
              <a:rPr lang="en-US" sz="2400" dirty="0" smtClean="0"/>
              <a:t>=</a:t>
            </a:r>
            <a:r>
              <a:rPr lang="en-US" sz="2400" dirty="0" err="1" smtClean="0"/>
              <a:t>bS</a:t>
            </a:r>
            <a:r>
              <a:rPr lang="en-US" sz="2400" baseline="-25000" dirty="0" err="1" smtClean="0"/>
              <a:t>TS</a:t>
            </a:r>
            <a:r>
              <a:rPr lang="en-US" sz="2400" dirty="0" smtClean="0"/>
              <a:t> where b is collision energy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</a:t>
            </a:r>
            <a:r>
              <a:rPr lang="en-US" sz="2400" dirty="0"/>
              <a:t>independent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/>
            <a:r>
              <a:rPr lang="en-US" sz="2400" dirty="0" smtClean="0"/>
              <a:t> 	On the other hand, overall constants (gravity parameters </a:t>
            </a:r>
            <a:r>
              <a:rPr lang="en-US" sz="2400" dirty="0" err="1" smtClean="0"/>
              <a:t>s.t.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</a:t>
            </a:r>
            <a:r>
              <a:rPr lang="en-US" sz="2400" dirty="0"/>
              <a:t>G5/L</a:t>
            </a:r>
            <a:r>
              <a:rPr lang="en-US" sz="2400" baseline="30000" dirty="0"/>
              <a:t>3</a:t>
            </a:r>
            <a:r>
              <a:rPr lang="en-US" sz="2400" dirty="0"/>
              <a:t>) must be fitted with data. Hence schematically work as	</a:t>
            </a:r>
            <a:r>
              <a:rPr lang="en-US" sz="2400" dirty="0" smtClean="0"/>
              <a:t>									</a:t>
            </a:r>
          </a:p>
          <a:p>
            <a:pPr marL="0" indent="0">
              <a:buNone/>
            </a:pPr>
            <a:r>
              <a:rPr lang="en-US" sz="2400" dirty="0" smtClean="0"/>
              <a:t>       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</a:p>
          <a:p>
            <a:pPr marL="914400" lvl="2" indent="0">
              <a:buNone/>
            </a:pPr>
            <a:endParaRPr lang="en-US" baseline="-25000" dirty="0" smtClean="0">
              <a:solidFill>
                <a:srgbClr val="0000FF"/>
              </a:solidFill>
            </a:endParaRPr>
          </a:p>
          <a:p>
            <a:pPr marL="914400" lvl="2" indent="0">
              <a:buNone/>
            </a:pPr>
            <a:endParaRPr lang="en-US" sz="2400" baseline="-250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2400" baseline="-25000" dirty="0" smtClean="0"/>
          </a:p>
          <a:p>
            <a:pPr marL="0" indent="0">
              <a:buNone/>
            </a:pPr>
            <a:endParaRPr lang="en-US" baseline="-25000" dirty="0"/>
          </a:p>
          <a:p>
            <a:pPr marL="2286000" lvl="5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98234" y="4888777"/>
            <a:ext cx="3756218" cy="902423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  <a:alpha val="27000"/>
                </a:schemeClr>
              </a:gs>
              <a:gs pos="35000">
                <a:schemeClr val="dk1">
                  <a:tint val="37000"/>
                  <a:satMod val="300000"/>
                  <a:alpha val="27000"/>
                </a:schemeClr>
              </a:gs>
              <a:gs pos="100000">
                <a:schemeClr val="dk1">
                  <a:tint val="15000"/>
                  <a:satMod val="350000"/>
                  <a:alpha val="27000"/>
                </a:scheme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spc="10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66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36F3-26F2-B64B-9A8A-F1E0F1DB040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66067" y="4928742"/>
            <a:ext cx="3437276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4100" dirty="0" err="1">
                <a:solidFill>
                  <a:srgbClr val="3366FF"/>
                </a:solidFill>
              </a:rPr>
              <a:t>N</a:t>
            </a:r>
            <a:r>
              <a:rPr lang="en-US" sz="4100" baseline="-25000" dirty="0" err="1">
                <a:solidFill>
                  <a:srgbClr val="3366FF"/>
                </a:solidFill>
              </a:rPr>
              <a:t>ch</a:t>
            </a:r>
            <a:r>
              <a:rPr lang="en-US" sz="4100" baseline="-25000" dirty="0">
                <a:solidFill>
                  <a:srgbClr val="3366FF"/>
                </a:solidFill>
              </a:rPr>
              <a:t> </a:t>
            </a:r>
            <a:r>
              <a:rPr lang="en-US" sz="4100" dirty="0">
                <a:solidFill>
                  <a:srgbClr val="3366FF"/>
                </a:solidFill>
              </a:rPr>
              <a:t> =</a:t>
            </a:r>
            <a:r>
              <a:rPr lang="en-US" sz="4100" dirty="0" smtClean="0">
                <a:solidFill>
                  <a:srgbClr val="3366FF"/>
                </a:solidFill>
              </a:rPr>
              <a:t> (fit </a:t>
            </a:r>
            <a:r>
              <a:rPr lang="en-US" sz="4100" dirty="0" err="1" smtClean="0">
                <a:solidFill>
                  <a:srgbClr val="3366FF"/>
                </a:solidFill>
              </a:rPr>
              <a:t>b</a:t>
            </a:r>
            <a:r>
              <a:rPr lang="en-US" sz="4100" dirty="0" smtClean="0">
                <a:solidFill>
                  <a:srgbClr val="3366FF"/>
                </a:solidFill>
              </a:rPr>
              <a:t>)</a:t>
            </a:r>
            <a:r>
              <a:rPr lang="el-GR" sz="4100" dirty="0" smtClean="0">
                <a:solidFill>
                  <a:srgbClr val="3366FF"/>
                </a:solidFill>
              </a:rPr>
              <a:t>×</a:t>
            </a:r>
            <a:r>
              <a:rPr lang="en-US" sz="4100" dirty="0" smtClean="0">
                <a:solidFill>
                  <a:srgbClr val="3366FF"/>
                </a:solidFill>
              </a:rPr>
              <a:t>S</a:t>
            </a:r>
            <a:r>
              <a:rPr lang="en-US" sz="4100" baseline="-25000" dirty="0" smtClean="0">
                <a:solidFill>
                  <a:srgbClr val="3366FF"/>
                </a:solidFill>
              </a:rPr>
              <a:t>TS</a:t>
            </a:r>
            <a:endParaRPr lang="en-US" sz="4100" dirty="0" smtClean="0">
              <a:solidFill>
                <a:srgbClr val="3366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457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Connection with data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Seen that N</a:t>
            </a:r>
            <a:r>
              <a:rPr lang="en-US" baseline="-25000" dirty="0" smtClean="0"/>
              <a:t>CH</a:t>
            </a:r>
            <a:r>
              <a:rPr lang="en-US" dirty="0" smtClean="0"/>
              <a:t>~S~(E/k)</a:t>
            </a:r>
            <a:r>
              <a:rPr lang="en-US" baseline="30000" dirty="0" smtClean="0"/>
              <a:t>2/3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k could generally be E dependent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Take </a:t>
            </a:r>
            <a:r>
              <a:rPr lang="en-US" dirty="0" err="1" smtClean="0"/>
              <a:t>k</a:t>
            </a:r>
            <a:r>
              <a:rPr lang="en-US" dirty="0" smtClean="0"/>
              <a:t>=</a:t>
            </a:r>
            <a:r>
              <a:rPr lang="en-US" dirty="0" err="1" smtClean="0"/>
              <a:t>Q</a:t>
            </a:r>
            <a:r>
              <a:rPr lang="en-US" baseline="-25000" dirty="0" err="1" smtClean="0"/>
              <a:t>s</a:t>
            </a:r>
            <a:r>
              <a:rPr lang="en-US" dirty="0" err="1" smtClean="0"/>
              <a:t>(E</a:t>
            </a:r>
            <a:r>
              <a:rPr lang="en-US" dirty="0" smtClean="0"/>
              <a:t>) and use Q</a:t>
            </a:r>
            <a:r>
              <a:rPr lang="en-US" baseline="-25000" dirty="0" smtClean="0"/>
              <a:t>s</a:t>
            </a:r>
            <a:r>
              <a:rPr lang="en-US" dirty="0" smtClean="0"/>
              <a:t> from </a:t>
            </a:r>
            <a:r>
              <a:rPr lang="en-US" dirty="0" err="1" smtClean="0"/>
              <a:t>pQCD</a:t>
            </a:r>
            <a:r>
              <a:rPr lang="en-US" dirty="0" smtClean="0"/>
              <a:t> results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This means that the transverse scale of colliding ultra-fast pancakes is set by Q</a:t>
            </a:r>
            <a:r>
              <a:rPr lang="en-US" baseline="-25000" dirty="0" smtClean="0">
                <a:solidFill>
                  <a:srgbClr val="0000FF"/>
                </a:solidFill>
              </a:rPr>
              <a:t>s </a:t>
            </a:r>
            <a:r>
              <a:rPr lang="en-US" dirty="0" smtClean="0">
                <a:solidFill>
                  <a:srgbClr val="0000FF"/>
                </a:solidFill>
              </a:rPr>
              <a:t>rather than </a:t>
            </a:r>
            <a:r>
              <a:rPr lang="el-GR" dirty="0" smtClean="0">
                <a:solidFill>
                  <a:srgbClr val="0000FF"/>
                </a:solidFill>
              </a:rPr>
              <a:t>Λ</a:t>
            </a:r>
            <a:r>
              <a:rPr lang="en-US" baseline="-25000" dirty="0" smtClean="0">
                <a:solidFill>
                  <a:srgbClr val="0000FF"/>
                </a:solidFill>
              </a:rPr>
              <a:t>QCD</a:t>
            </a:r>
            <a:r>
              <a:rPr lang="en-US" dirty="0" smtClean="0">
                <a:solidFill>
                  <a:srgbClr val="0000FF"/>
                </a:solidFill>
              </a:rPr>
              <a:t>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Then </a:t>
            </a:r>
            <a:r>
              <a:rPr lang="en-US" sz="2800" dirty="0" smtClean="0">
                <a:solidFill>
                  <a:srgbClr val="0000FF"/>
                </a:solidFill>
              </a:rPr>
              <a:t>N ~ (E/Q</a:t>
            </a:r>
            <a:r>
              <a:rPr lang="en-US" sz="2800" baseline="-25000" dirty="0" smtClean="0">
                <a:solidFill>
                  <a:srgbClr val="0000FF"/>
                </a:solidFill>
              </a:rPr>
              <a:t>s</a:t>
            </a:r>
            <a:r>
              <a:rPr lang="en-US" sz="2800" dirty="0" smtClean="0">
                <a:solidFill>
                  <a:srgbClr val="0000FF"/>
                </a:solidFill>
              </a:rPr>
              <a:t>(E))</a:t>
            </a:r>
            <a:r>
              <a:rPr lang="en-US" sz="2800" baseline="30000" dirty="0" smtClean="0">
                <a:solidFill>
                  <a:srgbClr val="0000FF"/>
                </a:solidFill>
              </a:rPr>
              <a:t>2/3</a:t>
            </a:r>
            <a:r>
              <a:rPr lang="en-US" sz="2800" dirty="0" smtClean="0">
                <a:solidFill>
                  <a:srgbClr val="0000FF"/>
                </a:solidFill>
              </a:rPr>
              <a:t> ~ (</a:t>
            </a:r>
            <a:r>
              <a:rPr lang="en-US" sz="2800" dirty="0" err="1" smtClean="0">
                <a:solidFill>
                  <a:srgbClr val="0000FF"/>
                </a:solidFill>
              </a:rPr>
              <a:t>s</a:t>
            </a:r>
            <a:r>
              <a:rPr lang="en-US" sz="2800" dirty="0" smtClean="0">
                <a:solidFill>
                  <a:srgbClr val="0000FF"/>
                </a:solidFill>
              </a:rPr>
              <a:t>/</a:t>
            </a:r>
            <a:r>
              <a:rPr lang="el-GR" sz="2800" dirty="0" smtClean="0">
                <a:solidFill>
                  <a:srgbClr val="0000FF"/>
                </a:solidFill>
              </a:rPr>
              <a:t>Λ</a:t>
            </a:r>
            <a:r>
              <a:rPr lang="en-US" sz="2800" baseline="-25000" dirty="0" smtClean="0">
                <a:solidFill>
                  <a:srgbClr val="0000FF"/>
                </a:solidFill>
              </a:rPr>
              <a:t>QCD</a:t>
            </a:r>
            <a:r>
              <a:rPr lang="en-US" sz="2800" dirty="0" smtClean="0">
                <a:solidFill>
                  <a:srgbClr val="0000FF"/>
                </a:solidFill>
              </a:rPr>
              <a:t>)</a:t>
            </a:r>
            <a:r>
              <a:rPr lang="en-US" sz="2800" baseline="30000" dirty="0" smtClean="0">
                <a:solidFill>
                  <a:srgbClr val="0000FF"/>
                </a:solidFill>
              </a:rPr>
              <a:t>1/3(1-</a:t>
            </a:r>
            <a:r>
              <a:rPr lang="el-GR" sz="2800" baseline="30000" dirty="0" smtClean="0">
                <a:solidFill>
                  <a:srgbClr val="0000FF"/>
                </a:solidFill>
              </a:rPr>
              <a:t>λ</a:t>
            </a:r>
            <a:r>
              <a:rPr lang="en-US" sz="2800" baseline="30000" dirty="0" smtClean="0"/>
              <a:t>)</a:t>
            </a:r>
            <a:r>
              <a:rPr lang="en-US" sz="2800" dirty="0" smtClean="0"/>
              <a:t>, </a:t>
            </a:r>
            <a:r>
              <a:rPr lang="el-GR" sz="2800" dirty="0" smtClean="0"/>
              <a:t>λ</a:t>
            </a:r>
            <a:r>
              <a:rPr lang="en-US" sz="2800" dirty="0" smtClean="0"/>
              <a:t>=[0.1,0.2] where </a:t>
            </a:r>
            <a:r>
              <a:rPr lang="el-GR" sz="2800" dirty="0" smtClean="0"/>
              <a:t>λ</a:t>
            </a:r>
            <a:r>
              <a:rPr lang="en-US" sz="2800" dirty="0" smtClean="0"/>
              <a:t>~0.2 for AA collisions </a:t>
            </a:r>
          </a:p>
          <a:p>
            <a:endParaRPr lang="en-US" sz="2800" dirty="0" smtClean="0"/>
          </a:p>
          <a:p>
            <a:endParaRPr lang="en-US" sz="2800" dirty="0" smtClean="0">
              <a:solidFill>
                <a:srgbClr val="0000FF"/>
              </a:solidFill>
            </a:endParaRPr>
          </a:p>
          <a:p>
            <a:r>
              <a:rPr lang="en-US" sz="2800" dirty="0" smtClean="0">
                <a:solidFill>
                  <a:srgbClr val="0000FF"/>
                </a:solidFill>
              </a:rPr>
              <a:t>Hence </a:t>
            </a:r>
            <a:r>
              <a:rPr lang="en-US" sz="2800" dirty="0" smtClean="0">
                <a:solidFill>
                  <a:srgbClr val="FF0000"/>
                </a:solidFill>
              </a:rPr>
              <a:t>N ~ (s/</a:t>
            </a:r>
            <a:r>
              <a:rPr lang="el-GR" sz="2800" dirty="0" smtClean="0">
                <a:solidFill>
                  <a:srgbClr val="FF0000"/>
                </a:solidFill>
              </a:rPr>
              <a:t>Λ</a:t>
            </a:r>
            <a:r>
              <a:rPr lang="en-US" sz="2800" baseline="-25000" dirty="0" smtClean="0">
                <a:solidFill>
                  <a:srgbClr val="FF0000"/>
                </a:solidFill>
              </a:rPr>
              <a:t>QCD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r>
              <a:rPr lang="en-US" sz="2800" baseline="30000" dirty="0" smtClean="0">
                <a:solidFill>
                  <a:srgbClr val="FF0000"/>
                </a:solidFill>
              </a:rPr>
              <a:t>0.26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and fit constant using the data. Choosing the (</a:t>
            </a:r>
            <a:r>
              <a:rPr lang="en-US" sz="2800" dirty="0" err="1" smtClean="0">
                <a:solidFill>
                  <a:srgbClr val="0000FF"/>
                </a:solidFill>
              </a:rPr>
              <a:t>s</a:t>
            </a:r>
            <a:r>
              <a:rPr lang="en-US" sz="2800" dirty="0" smtClean="0">
                <a:solidFill>
                  <a:srgbClr val="0000FF"/>
                </a:solidFill>
              </a:rPr>
              <a:t> independent) constant 300 yields  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3525837"/>
            <a:ext cx="5579436" cy="3332163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390399"/>
              </p:ext>
            </p:extLst>
          </p:nvPr>
        </p:nvGraphicFramePr>
        <p:xfrm>
          <a:off x="2514600" y="1700577"/>
          <a:ext cx="4421188" cy="737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5" name="Equation" r:id="rId4" imgW="2082800" imgH="355600" progId="Equation.3">
                  <p:embed/>
                </p:oleObj>
              </mc:Choice>
              <mc:Fallback>
                <p:oleObj name="Equation" r:id="rId4" imgW="20828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700577"/>
                        <a:ext cx="4421188" cy="73782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Summary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768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Gave an elementary intro to TS/review known results.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Classified transversally symmetric distributions according to the </a:t>
            </a:r>
            <a:r>
              <a:rPr lang="en-US" dirty="0" err="1" smtClean="0">
                <a:solidFill>
                  <a:srgbClr val="0000FF"/>
                </a:solidFill>
              </a:rPr>
              <a:t>TSs</a:t>
            </a:r>
            <a:r>
              <a:rPr lang="en-US" dirty="0" smtClean="0">
                <a:solidFill>
                  <a:srgbClr val="0000FF"/>
                </a:solidFill>
              </a:rPr>
              <a:t> that can create (for flat and </a:t>
            </a:r>
            <a:r>
              <a:rPr lang="en-US" dirty="0" err="1" smtClean="0">
                <a:solidFill>
                  <a:srgbClr val="0000FF"/>
                </a:solidFill>
              </a:rPr>
              <a:t>AdS</a:t>
            </a:r>
            <a:r>
              <a:rPr lang="en-US" dirty="0" smtClean="0">
                <a:solidFill>
                  <a:srgbClr val="0000FF"/>
                </a:solidFill>
              </a:rPr>
              <a:t> backgrounds).</a:t>
            </a:r>
          </a:p>
          <a:p>
            <a:pPr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Found universal results in both, the geometries at large arguments and at the S in the HE limit.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Take home messages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Applied to BHs at LHC: No ED=&gt;No BHs  but ED=&gt;BHs open scenario </a:t>
            </a:r>
            <a:r>
              <a:rPr lang="en-US" dirty="0" smtClean="0">
                <a:solidFill>
                  <a:srgbClr val="0000FF"/>
                </a:solidFill>
              </a:rPr>
              <a:t>(did not study this here)</a:t>
            </a:r>
            <a:r>
              <a:rPr lang="en-US" dirty="0" smtClean="0">
                <a:solidFill>
                  <a:srgbClr val="FF6600"/>
                </a:solidFill>
              </a:rPr>
              <a:t>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6600"/>
                </a:solidFill>
              </a:rPr>
              <a:t>QGP</a:t>
            </a:r>
            <a:r>
              <a:rPr lang="en-US" dirty="0" smtClean="0">
                <a:solidFill>
                  <a:srgbClr val="FF6600"/>
                </a:solidFill>
                <a:sym typeface="Wingdings"/>
              </a:rPr>
              <a:t> E&gt;&gt;</a:t>
            </a:r>
            <a:r>
              <a:rPr lang="el-GR" dirty="0" smtClean="0">
                <a:solidFill>
                  <a:srgbClr val="FF6600"/>
                </a:solidFill>
                <a:sym typeface="Wingdings"/>
              </a:rPr>
              <a:t>Λ</a:t>
            </a:r>
            <a:r>
              <a:rPr lang="en-US" baseline="-25000" dirty="0" smtClean="0">
                <a:solidFill>
                  <a:srgbClr val="FF6600"/>
                </a:solidFill>
                <a:sym typeface="Wingdings"/>
              </a:rPr>
              <a:t>QCD</a:t>
            </a:r>
            <a:r>
              <a:rPr lang="en-US" dirty="0" smtClean="0">
                <a:solidFill>
                  <a:srgbClr val="FF6600"/>
                </a:solidFill>
                <a:sym typeface="Wingdings"/>
              </a:rPr>
              <a:t>. First time to be described theoretically.</a:t>
            </a:r>
            <a:endParaRPr lang="en-US" dirty="0" smtClean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E10F6FD-4302-8842-8FF1-51B38D7B208D}" type="slidenum">
              <a:rPr lang="en-US" sz="1400"/>
              <a:pPr algn="r" eaLnBrk="1" hangingPunct="1"/>
              <a:t>28</a:t>
            </a:fld>
            <a:endParaRPr lang="en-US" sz="1400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62200"/>
            <a:ext cx="8229600" cy="1600200"/>
          </a:xfrm>
        </p:spPr>
        <p:txBody>
          <a:bodyPr/>
          <a:lstStyle/>
          <a:p>
            <a:pPr eaLnBrk="1" hangingPunct="1"/>
            <a:r>
              <a:rPr lang="en-US" sz="6600" b="1" i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6600" b="1" i="1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6600" b="1" i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a</a:t>
            </a:r>
            <a:r>
              <a:rPr lang="en-US" sz="6600" b="1" i="1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6600" b="1" i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k</a:t>
            </a:r>
            <a:r>
              <a:rPr lang="en-US" sz="6600" b="1" i="1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6600" b="1" i="1">
                <a:solidFill>
                  <a:srgbClr val="FF00FF"/>
                </a:solidFill>
                <a:latin typeface="Arial" charset="0"/>
                <a:ea typeface="ＭＳ Ｐゴシック" charset="0"/>
                <a:cs typeface="ＭＳ Ｐゴシック" charset="0"/>
              </a:rPr>
              <a:t>y</a:t>
            </a:r>
            <a:r>
              <a:rPr lang="en-US" sz="6600" b="1" i="1">
                <a:solidFill>
                  <a:srgbClr val="00FF00"/>
                </a:solidFill>
                <a:latin typeface="Arial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6600" b="1" i="1">
                <a:solidFill>
                  <a:srgbClr val="9933FF"/>
                </a:solidFill>
                <a:latin typeface="Arial" charset="0"/>
                <a:ea typeface="ＭＳ Ｐゴシック" charset="0"/>
                <a:cs typeface="ＭＳ Ｐゴシック" charset="0"/>
              </a:rPr>
              <a:t>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36F3-26F2-B64B-9A8A-F1E0F1DB040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095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/>
      <p:bldP spid="1198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Outline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Shockwave collisions in GR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Trapped surface analysis, an elementary introduction</a:t>
            </a:r>
          </a:p>
          <a:p>
            <a:r>
              <a:rPr lang="en-US" dirty="0" smtClean="0"/>
              <a:t>Flat backgrounds, applications to BHs production at the LHC and extra dimensions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AdS</a:t>
            </a:r>
            <a:r>
              <a:rPr lang="en-US" dirty="0" smtClean="0">
                <a:solidFill>
                  <a:srgbClr val="0000FF"/>
                </a:solidFill>
              </a:rPr>
              <a:t> backgrounds and applications to QGP production at the LHC</a:t>
            </a:r>
          </a:p>
          <a:p>
            <a:r>
              <a:rPr lang="en-US" dirty="0" smtClean="0"/>
              <a:t>Summary/conclusions/take home message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832183" y="3352800"/>
            <a:ext cx="6934200" cy="838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2183" y="3352800"/>
            <a:ext cx="6934200" cy="838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Review Shockwave collisions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Studied by many authors in both backgrounds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1946" dirty="0" smtClean="0">
                <a:solidFill>
                  <a:schemeClr val="bg1">
                    <a:lumMod val="65000"/>
                  </a:schemeClr>
                </a:solidFill>
              </a:rPr>
              <a:t>      [Ads:,</a:t>
            </a:r>
            <a:r>
              <a:rPr lang="en-US" sz="1946" dirty="0" err="1" smtClean="0">
                <a:solidFill>
                  <a:schemeClr val="bg1">
                    <a:lumMod val="65000"/>
                  </a:schemeClr>
                </a:solidFill>
              </a:rPr>
              <a:t>Albacete,Kovcegov,Taliotis;Romatscke,Mateos-Solana</a:t>
            </a:r>
            <a:r>
              <a:rPr lang="en-US" sz="1946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946" dirty="0" err="1" smtClean="0">
                <a:solidFill>
                  <a:schemeClr val="bg1">
                    <a:lumMod val="65000"/>
                  </a:schemeClr>
                </a:solidFill>
              </a:rPr>
              <a:t>et.al,Wu</a:t>
            </a:r>
            <a:r>
              <a:rPr lang="en-US" sz="1946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1946" dirty="0" err="1" smtClean="0">
                <a:solidFill>
                  <a:schemeClr val="bg1">
                    <a:lumMod val="65000"/>
                  </a:schemeClr>
                </a:solidFill>
              </a:rPr>
              <a:t>Chesler,Yaffe,Heller,Janik,Peschanski</a:t>
            </a:r>
            <a:r>
              <a:rPr lang="en-US" sz="1946" dirty="0" smtClean="0">
                <a:solidFill>
                  <a:schemeClr val="bg1">
                    <a:lumMod val="65000"/>
                  </a:schemeClr>
                </a:solidFill>
              </a:rPr>
              <a:t>…,      </a:t>
            </a:r>
            <a:r>
              <a:rPr lang="en-US" sz="1946" dirty="0" err="1" smtClean="0">
                <a:solidFill>
                  <a:schemeClr val="bg1">
                    <a:lumMod val="65000"/>
                  </a:schemeClr>
                </a:solidFill>
              </a:rPr>
              <a:t>Flat:’t</a:t>
            </a:r>
            <a:r>
              <a:rPr lang="en-US" sz="1946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946" dirty="0" err="1" smtClean="0">
                <a:solidFill>
                  <a:schemeClr val="bg1">
                    <a:lumMod val="65000"/>
                  </a:schemeClr>
                </a:solidFill>
              </a:rPr>
              <a:t>Hooft,D’Eath</a:t>
            </a:r>
            <a:r>
              <a:rPr lang="en-US" sz="1946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1946" dirty="0" err="1" smtClean="0">
                <a:solidFill>
                  <a:schemeClr val="bg1">
                    <a:lumMod val="65000"/>
                  </a:schemeClr>
                </a:solidFill>
              </a:rPr>
              <a:t>Payne,Giddings,Tomaras,Taliotis</a:t>
            </a:r>
            <a:r>
              <a:rPr lang="en-US" sz="1946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1946" dirty="0" err="1" smtClean="0">
                <a:solidFill>
                  <a:schemeClr val="bg1">
                    <a:lumMod val="65000"/>
                  </a:schemeClr>
                </a:solidFill>
              </a:rPr>
              <a:t>Herdeiro</a:t>
            </a:r>
            <a:r>
              <a:rPr lang="en-US" sz="1946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946" dirty="0" err="1" smtClean="0">
                <a:solidFill>
                  <a:schemeClr val="bg1">
                    <a:lumMod val="65000"/>
                  </a:schemeClr>
                </a:solidFill>
              </a:rPr>
              <a:t>et.al</a:t>
            </a:r>
            <a:r>
              <a:rPr lang="en-US" sz="1946" dirty="0" smtClean="0">
                <a:solidFill>
                  <a:schemeClr val="bg1">
                    <a:lumMod val="65000"/>
                  </a:schemeClr>
                </a:solidFill>
              </a:rPr>
              <a:t>…]</a:t>
            </a:r>
          </a:p>
          <a:p>
            <a:pPr>
              <a:buNone/>
            </a:pPr>
            <a:endParaRPr lang="en-US" sz="1946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buNone/>
            </a:pPr>
            <a:endParaRPr lang="en-US" sz="1946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None/>
            </a:pPr>
            <a:endParaRPr lang="en-US" sz="1946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Single shock wave geometry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E</a:t>
            </a:r>
            <a:r>
              <a:rPr lang="en-US" dirty="0" smtClean="0">
                <a:solidFill>
                  <a:srgbClr val="0000FF"/>
                </a:solidFill>
              </a:rPr>
              <a:t>ssential formulas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Restricted SO(3) invariant shocks: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en-US" sz="2400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en-US" sz="2400" dirty="0">
              <a:solidFill>
                <a:srgbClr val="0000FF"/>
              </a:solidFill>
            </a:endParaRPr>
          </a:p>
          <a:p>
            <a:pPr>
              <a:buNone/>
            </a:pPr>
            <a:endParaRPr lang="en-US" sz="2400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en-US" sz="2400" dirty="0" smtClean="0">
              <a:solidFill>
                <a:srgbClr val="0000FF"/>
              </a:solidFill>
            </a:endParaRPr>
          </a:p>
          <a:p>
            <a:endParaRPr lang="en-US" sz="2400" dirty="0" smtClean="0"/>
          </a:p>
          <a:p>
            <a:r>
              <a:rPr lang="en-US" sz="2400" dirty="0" err="1"/>
              <a:t>z</a:t>
            </a:r>
            <a:r>
              <a:rPr lang="en-US" sz="2400" baseline="-25000" dirty="0" err="1" smtClean="0"/>
              <a:t>o</a:t>
            </a:r>
            <a:r>
              <a:rPr lang="en-US" sz="2400" dirty="0" smtClean="0"/>
              <a:t> estimates the center of </a:t>
            </a:r>
            <a:r>
              <a:rPr lang="el-GR" sz="2400" dirty="0" smtClean="0"/>
              <a:t>ρ</a:t>
            </a:r>
            <a:r>
              <a:rPr lang="en-US" sz="2400" dirty="0" smtClean="0"/>
              <a:t> in the 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dimension.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0000FF"/>
                </a:solidFill>
              </a:rPr>
              <a:t>Also the width of T</a:t>
            </a:r>
            <a:r>
              <a:rPr lang="el-GR" sz="2400" baseline="-25000" dirty="0" smtClean="0">
                <a:solidFill>
                  <a:srgbClr val="0000FF"/>
                </a:solidFill>
              </a:rPr>
              <a:t>μν</a:t>
            </a:r>
            <a:r>
              <a:rPr lang="en-US" sz="2400" dirty="0" smtClean="0">
                <a:solidFill>
                  <a:srgbClr val="0000FF"/>
                </a:solidFill>
              </a:rPr>
              <a:t> in gauge theory side. Although expected, NOT trivial to show this for any </a:t>
            </a:r>
            <a:r>
              <a:rPr lang="el-GR" sz="2400" dirty="0" smtClean="0">
                <a:solidFill>
                  <a:srgbClr val="0000FF"/>
                </a:solidFill>
              </a:rPr>
              <a:t>ρ</a:t>
            </a:r>
            <a:r>
              <a:rPr lang="en-US" sz="2400" dirty="0" smtClean="0">
                <a:solidFill>
                  <a:srgbClr val="0000FF"/>
                </a:solidFill>
              </a:rPr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989234"/>
              </p:ext>
            </p:extLst>
          </p:nvPr>
        </p:nvGraphicFramePr>
        <p:xfrm>
          <a:off x="1049338" y="2819400"/>
          <a:ext cx="2455862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Equation" r:id="rId3" imgW="1054100" imgH="444500" progId="Equation.3">
                  <p:embed/>
                </p:oleObj>
              </mc:Choice>
              <mc:Fallback>
                <p:oleObj name="Equation" r:id="rId3" imgW="10541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338" y="2819400"/>
                        <a:ext cx="2455862" cy="1035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3972388"/>
              </p:ext>
            </p:extLst>
          </p:nvPr>
        </p:nvGraphicFramePr>
        <p:xfrm>
          <a:off x="676275" y="2057400"/>
          <a:ext cx="8391525" cy="1013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Equation" r:id="rId5" imgW="3136900" imgH="419100" progId="Equation.3">
                  <p:embed/>
                </p:oleObj>
              </mc:Choice>
              <mc:Fallback>
                <p:oleObj name="Equation" r:id="rId5" imgW="31369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" y="2057400"/>
                        <a:ext cx="8391525" cy="101380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29293"/>
              </p:ext>
            </p:extLst>
          </p:nvPr>
        </p:nvGraphicFramePr>
        <p:xfrm>
          <a:off x="823913" y="3883347"/>
          <a:ext cx="6338887" cy="612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Equation" r:id="rId7" imgW="2628900" imgH="254000" progId="Equation.3">
                  <p:embed/>
                </p:oleObj>
              </mc:Choice>
              <mc:Fallback>
                <p:oleObj name="Equation" r:id="rId7" imgW="26289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3" y="3883347"/>
                        <a:ext cx="6338887" cy="61245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1601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705"/>
            <a:ext cx="8229600" cy="4525963"/>
          </a:xfrm>
        </p:spPr>
        <p:txBody>
          <a:bodyPr/>
          <a:lstStyle/>
          <a:p>
            <a:r>
              <a:rPr lang="en-US" dirty="0" smtClean="0"/>
              <a:t>What does this describe in gauge theory? 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sz="2400" dirty="0" smtClean="0"/>
              <a:t>Can show g</a:t>
            </a:r>
            <a:r>
              <a:rPr lang="en-US" sz="2400" baseline="-25000" dirty="0" smtClean="0"/>
              <a:t>++ </a:t>
            </a:r>
            <a:r>
              <a:rPr lang="en-US" sz="2400" dirty="0"/>
              <a:t>|</a:t>
            </a:r>
            <a:r>
              <a:rPr lang="en-US" sz="2400" baseline="-25000" dirty="0" err="1"/>
              <a:t>bdry</a:t>
            </a:r>
            <a:r>
              <a:rPr lang="en-US" sz="2400" dirty="0"/>
              <a:t> </a:t>
            </a:r>
            <a:r>
              <a:rPr lang="en-US" sz="2400" dirty="0" smtClean="0"/>
              <a:t>~ T</a:t>
            </a:r>
            <a:r>
              <a:rPr lang="en-US" sz="2400" baseline="-25000" dirty="0" smtClean="0"/>
              <a:t>++</a:t>
            </a:r>
            <a:r>
              <a:rPr lang="en-US" sz="2400" dirty="0" smtClean="0"/>
              <a:t>. Since g</a:t>
            </a:r>
            <a:r>
              <a:rPr lang="en-US" sz="2400" baseline="-25000" dirty="0"/>
              <a:t>++ </a:t>
            </a:r>
            <a:r>
              <a:rPr lang="en-US" sz="2400" dirty="0"/>
              <a:t>|</a:t>
            </a:r>
            <a:r>
              <a:rPr lang="en-US" sz="2400" baseline="-25000" dirty="0" err="1"/>
              <a:t>bdry</a:t>
            </a:r>
            <a:r>
              <a:rPr lang="en-US" sz="2400" dirty="0"/>
              <a:t> </a:t>
            </a:r>
            <a:r>
              <a:rPr lang="en-US" sz="2400" dirty="0" smtClean="0"/>
              <a:t> ~ f(</a:t>
            </a:r>
            <a:r>
              <a:rPr lang="en-US" sz="2400" dirty="0" err="1" smtClean="0"/>
              <a:t>x_perp</a:t>
            </a:r>
            <a:r>
              <a:rPr lang="en-US" sz="2400" dirty="0" smtClean="0"/>
              <a:t>)</a:t>
            </a:r>
            <a:r>
              <a:rPr lang="en-US" sz="2400" dirty="0" err="1" smtClean="0"/>
              <a:t>δ</a:t>
            </a:r>
            <a:r>
              <a:rPr lang="en-US" sz="2400" dirty="0" smtClean="0"/>
              <a:t>(x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   </a:t>
            </a:r>
            <a:r>
              <a:rPr lang="en-US" sz="2000" dirty="0" smtClean="0"/>
              <a:t> It implies that this geometry describes a thin fast </a:t>
            </a:r>
            <a:r>
              <a:rPr lang="en-US" sz="2000" dirty="0" err="1" smtClean="0"/>
              <a:t>glueball</a:t>
            </a:r>
            <a:r>
              <a:rPr lang="en-US" sz="2000" dirty="0" smtClean="0"/>
              <a:t> along x- having a</a:t>
            </a:r>
          </a:p>
          <a:p>
            <a:pPr marL="0" indent="0">
              <a:buNone/>
            </a:pPr>
            <a:r>
              <a:rPr lang="en-US" sz="2000" baseline="30000" dirty="0"/>
              <a:t> </a:t>
            </a:r>
            <a:r>
              <a:rPr lang="en-US" sz="2000" baseline="30000" dirty="0" smtClean="0"/>
              <a:t>        </a:t>
            </a:r>
            <a:r>
              <a:rPr lang="en-US" sz="2000" dirty="0" smtClean="0"/>
              <a:t>having a transverse profile </a:t>
            </a:r>
            <a:r>
              <a:rPr lang="en-US" sz="2000" baseline="30000" dirty="0" smtClean="0"/>
              <a:t> 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400" baseline="-25000" dirty="0"/>
          </a:p>
          <a:p>
            <a:pPr marL="0" indent="0">
              <a:buNone/>
            </a:pPr>
            <a:endParaRPr lang="en-US" sz="2400" baseline="-25000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733800"/>
            <a:ext cx="521017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00400" y="4443412"/>
            <a:ext cx="2362200" cy="22621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  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6" name="Extract 5"/>
          <p:cNvSpPr/>
          <p:nvPr/>
        </p:nvSpPr>
        <p:spPr>
          <a:xfrm rot="1883041">
            <a:off x="4723977" y="3895947"/>
            <a:ext cx="447125" cy="416635"/>
          </a:xfrm>
          <a:prstGeom prst="flowChartExtra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xtract 8"/>
          <p:cNvSpPr/>
          <p:nvPr/>
        </p:nvSpPr>
        <p:spPr>
          <a:xfrm>
            <a:off x="4419600" y="4037878"/>
            <a:ext cx="457200" cy="381722"/>
          </a:xfrm>
          <a:prstGeom prst="flowChartExtra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erge 10"/>
          <p:cNvSpPr/>
          <p:nvPr/>
        </p:nvSpPr>
        <p:spPr>
          <a:xfrm>
            <a:off x="5486400" y="5105400"/>
            <a:ext cx="914400" cy="685800"/>
          </a:xfrm>
          <a:prstGeom prst="flowChartMerge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66800" y="5029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dirty="0" smtClean="0"/>
              <a:t>=z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895600" y="4048545"/>
            <a:ext cx="1524000" cy="1742655"/>
          </a:xfrm>
          <a:prstGeom prst="straightConnector1">
            <a:avLst/>
          </a:prstGeom>
          <a:ln w="9525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343400" y="5726668"/>
            <a:ext cx="606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</a:t>
            </a:r>
            <a:r>
              <a:rPr lang="en-US" sz="2400" baseline="-25000" dirty="0"/>
              <a:t>++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5638800" y="488846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Figure taken from GYP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25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285" y="503068"/>
            <a:ext cx="8229600" cy="5668963"/>
          </a:xfrm>
        </p:spPr>
        <p:txBody>
          <a:bodyPr/>
          <a:lstStyle/>
          <a:p>
            <a:pPr marL="0" indent="0">
              <a:buNone/>
            </a:pPr>
            <a:endParaRPr lang="en-US" sz="2800" dirty="0"/>
          </a:p>
          <a:p>
            <a:r>
              <a:rPr lang="en-US" sz="2800" dirty="0">
                <a:solidFill>
                  <a:srgbClr val="0000FF"/>
                </a:solidFill>
              </a:rPr>
              <a:t>Superimpose two shocks: Add another one along the opposite </a:t>
            </a:r>
            <a:r>
              <a:rPr lang="en-US" sz="2800" dirty="0" smtClean="0">
                <a:solidFill>
                  <a:srgbClr val="0000FF"/>
                </a:solidFill>
              </a:rPr>
              <a:t>direction</a:t>
            </a:r>
          </a:p>
          <a:p>
            <a:endParaRPr lang="en-US" sz="2800" dirty="0" smtClean="0">
              <a:solidFill>
                <a:srgbClr val="0000FF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Shocks talk each other at </a:t>
            </a:r>
            <a:r>
              <a:rPr lang="en-US" sz="2800" dirty="0"/>
              <a:t>x</a:t>
            </a:r>
            <a:r>
              <a:rPr lang="en-US" sz="2800" baseline="-25000" dirty="0"/>
              <a:t>-</a:t>
            </a:r>
            <a:r>
              <a:rPr lang="en-US" sz="2800" dirty="0"/>
              <a:t>&gt;0, x</a:t>
            </a:r>
            <a:r>
              <a:rPr lang="en-US" sz="2800" baseline="-25000" dirty="0"/>
              <a:t>+</a:t>
            </a:r>
            <a:r>
              <a:rPr lang="en-US" sz="2800" dirty="0"/>
              <a:t>&gt;0</a:t>
            </a:r>
          </a:p>
          <a:p>
            <a:endParaRPr lang="en-US" sz="2800" dirty="0" smtClean="0"/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3224212"/>
            <a:ext cx="521017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erge 5"/>
          <p:cNvSpPr/>
          <p:nvPr/>
        </p:nvSpPr>
        <p:spPr>
          <a:xfrm>
            <a:off x="5334000" y="4191000"/>
            <a:ext cx="914400" cy="685800"/>
          </a:xfrm>
          <a:prstGeom prst="flowChartMerge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581400" y="3398365"/>
            <a:ext cx="457200" cy="499489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657600" y="3581400"/>
            <a:ext cx="228600" cy="7777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91453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3366FF"/>
                </a:solidFill>
              </a:rPr>
              <a:t>Introduction to TS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36F3-26F2-B64B-9A8A-F1E0F1DB040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97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Clarifications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 smtClean="0">
                <a:solidFill>
                  <a:srgbClr val="FF0000"/>
                </a:solidFill>
              </a:rPr>
              <a:t>What this method does not do: does NOT provide info for </a:t>
            </a:r>
            <a:r>
              <a:rPr lang="en-US" sz="3400" dirty="0" err="1" smtClean="0">
                <a:solidFill>
                  <a:srgbClr val="FF0000"/>
                </a:solidFill>
              </a:rPr>
              <a:t>g</a:t>
            </a:r>
            <a:r>
              <a:rPr lang="el-GR" sz="3400" baseline="-25000" dirty="0" smtClean="0">
                <a:solidFill>
                  <a:srgbClr val="FF0000"/>
                </a:solidFill>
              </a:rPr>
              <a:t>μν</a:t>
            </a:r>
            <a:r>
              <a:rPr lang="en-US" sz="3400" dirty="0" smtClean="0">
                <a:solidFill>
                  <a:srgbClr val="FF0000"/>
                </a:solidFill>
              </a:rPr>
              <a:t> on future LC</a:t>
            </a:r>
          </a:p>
          <a:p>
            <a:endParaRPr lang="en-US" sz="3400" dirty="0" smtClean="0">
              <a:solidFill>
                <a:srgbClr val="FF0000"/>
              </a:solidFill>
            </a:endParaRPr>
          </a:p>
          <a:p>
            <a:endParaRPr lang="en-US" sz="3400" dirty="0" smtClean="0">
              <a:solidFill>
                <a:srgbClr val="3366FF"/>
              </a:solidFill>
            </a:endParaRPr>
          </a:p>
          <a:p>
            <a:r>
              <a:rPr lang="en-US" sz="3400" dirty="0" smtClean="0">
                <a:solidFill>
                  <a:srgbClr val="0000FF"/>
                </a:solidFill>
              </a:rPr>
              <a:t>What this method can do: provides a suggestion that a BH is formed by reducing to unusual BV problem. </a:t>
            </a:r>
            <a:r>
              <a:rPr lang="en-US" sz="3400" u="sng" dirty="0" smtClean="0">
                <a:solidFill>
                  <a:srgbClr val="0000FF"/>
                </a:solidFill>
              </a:rPr>
              <a:t>In what follows we will assume that a BH is always formed. </a:t>
            </a:r>
          </a:p>
          <a:p>
            <a:endParaRPr lang="en-US" sz="3400" u="sng" dirty="0" smtClean="0">
              <a:solidFill>
                <a:srgbClr val="0000FF"/>
              </a:solidFill>
            </a:endParaRPr>
          </a:p>
          <a:p>
            <a:endParaRPr lang="en-US" sz="3400" dirty="0" smtClean="0">
              <a:solidFill>
                <a:srgbClr val="0000FF"/>
              </a:solidFill>
            </a:endParaRPr>
          </a:p>
          <a:p>
            <a:r>
              <a:rPr lang="en-US" sz="3400" dirty="0" smtClean="0">
                <a:solidFill>
                  <a:srgbClr val="FF0000"/>
                </a:solidFill>
              </a:rPr>
              <a:t>TS yields a lower bound on entropy production</a:t>
            </a:r>
            <a:r>
              <a:rPr lang="en-US" sz="3400" dirty="0" smtClean="0">
                <a:solidFill>
                  <a:srgbClr val="0000FF"/>
                </a:solidFill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</a:rPr>
              <a:t>S</a:t>
            </a:r>
            <a:r>
              <a:rPr lang="en-US" sz="3400" baseline="-25000" dirty="0" err="1" smtClean="0">
                <a:solidFill>
                  <a:srgbClr val="FF0000"/>
                </a:solidFill>
              </a:rPr>
              <a:t>trap</a:t>
            </a:r>
            <a:r>
              <a:rPr lang="en-US" sz="3400" dirty="0" err="1" smtClean="0">
                <a:solidFill>
                  <a:srgbClr val="FF0000"/>
                </a:solidFill>
              </a:rPr>
              <a:t>≤S</a:t>
            </a:r>
            <a:r>
              <a:rPr lang="en-US" sz="3400" baseline="-25000" dirty="0" err="1" smtClean="0">
                <a:solidFill>
                  <a:srgbClr val="FF0000"/>
                </a:solidFill>
              </a:rPr>
              <a:t>prod</a:t>
            </a:r>
            <a:r>
              <a:rPr lang="en-US" sz="3400" baseline="-25000" dirty="0" smtClean="0">
                <a:solidFill>
                  <a:srgbClr val="FF0000"/>
                </a:solidFill>
              </a:rPr>
              <a:t> </a:t>
            </a:r>
            <a:endParaRPr lang="en-US" sz="3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1946" dirty="0" smtClean="0">
                <a:solidFill>
                  <a:schemeClr val="bg1">
                    <a:lumMod val="65000"/>
                  </a:schemeClr>
                </a:solidFill>
              </a:rPr>
              <a:t>	[</a:t>
            </a:r>
            <a:r>
              <a:rPr lang="en-US" sz="1946" dirty="0" err="1" smtClean="0">
                <a:solidFill>
                  <a:schemeClr val="bg1">
                    <a:lumMod val="65000"/>
                  </a:schemeClr>
                </a:solidFill>
              </a:rPr>
              <a:t>Giddings,Eardly,Nastase,Kung,Gubser,Yarom,Pufu,Kovchegov,Shuryak,Lin,kiritsis,Taliotis,Aref’eva,Bagrov,JoukovskayaVenezianoAlvarez-Gaume,Gomez,Vera,Tavanfar,Vazquez-Mozo</a:t>
            </a:r>
            <a:r>
              <a:rPr lang="en-US" sz="1946" dirty="0" smtClean="0">
                <a:solidFill>
                  <a:schemeClr val="bg1">
                    <a:lumMod val="65000"/>
                  </a:schemeClr>
                </a:solidFill>
              </a:rPr>
              <a:t>,...]</a:t>
            </a:r>
            <a:endParaRPr lang="en-US" sz="1946" baseline="-250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US" sz="4400" dirty="0" smtClean="0"/>
              <a:t>    </a:t>
            </a:r>
          </a:p>
          <a:p>
            <a:pPr>
              <a:buNone/>
            </a:pPr>
            <a:r>
              <a:rPr lang="en-US" dirty="0" smtClean="0">
                <a:solidFill>
                  <a:srgbClr val="3366FF"/>
                </a:solidFill>
              </a:rPr>
              <a:t> </a:t>
            </a:r>
            <a:endParaRPr lang="en-US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4501</TotalTime>
  <Words>1122</Words>
  <Application>Microsoft Macintosh PowerPoint</Application>
  <PresentationFormat>On-screen Show (4:3)</PresentationFormat>
  <Paragraphs>224</Paragraphs>
  <Slides>28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Equation</vt:lpstr>
      <vt:lpstr>Black Holes and Fireballs at the LHC</vt:lpstr>
      <vt:lpstr>Before we start. Because of this</vt:lpstr>
      <vt:lpstr>Outline</vt:lpstr>
      <vt:lpstr>Review Shockwave collisions </vt:lpstr>
      <vt:lpstr>Essential formulas</vt:lpstr>
      <vt:lpstr>PowerPoint Presentation</vt:lpstr>
      <vt:lpstr>PowerPoint Presentation</vt:lpstr>
      <vt:lpstr>PowerPoint Presentation</vt:lpstr>
      <vt:lpstr>Important Clarifications</vt:lpstr>
      <vt:lpstr>Trapped surface analysis  introduction (D=4, flat backgrounds) </vt:lpstr>
      <vt:lpstr>AdS Backgrounds and QGP </vt:lpstr>
      <vt:lpstr>PowerPoint Presentation</vt:lpstr>
      <vt:lpstr>Case I. Always a single TS</vt:lpstr>
      <vt:lpstr>Case II. A marginal case: A single TS for sufficiently large E x k</vt:lpstr>
      <vt:lpstr>Case III. Two TS for sufficiently large  E x k</vt:lpstr>
      <vt:lpstr>The 3rd+1 case</vt:lpstr>
      <vt:lpstr> Universal Results</vt:lpstr>
      <vt:lpstr>Application in heavy ions</vt:lpstr>
      <vt:lpstr>Desired feature captured</vt:lpstr>
      <vt:lpstr>Incorporating strong-weak coupling physics and saturation scale: a phenomenological approach</vt:lpstr>
      <vt:lpstr>Attempting to fit RHIC and LHC data  </vt:lpstr>
      <vt:lpstr>Multiplicities Nch</vt:lpstr>
      <vt:lpstr>Relating S with Nch</vt:lpstr>
      <vt:lpstr>Connection with data</vt:lpstr>
      <vt:lpstr>PowerPoint Presentation</vt:lpstr>
      <vt:lpstr>Summary </vt:lpstr>
      <vt:lpstr>Take home messages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Holes and Fireballs at the LHC</dc:title>
  <dc:creator>MARIA ALEXANDROU</dc:creator>
  <cp:lastModifiedBy>user</cp:lastModifiedBy>
  <cp:revision>281</cp:revision>
  <dcterms:created xsi:type="dcterms:W3CDTF">2013-03-13T08:01:17Z</dcterms:created>
  <dcterms:modified xsi:type="dcterms:W3CDTF">2013-06-21T08:25:25Z</dcterms:modified>
</cp:coreProperties>
</file>