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289" r:id="rId3"/>
    <p:sldId id="261" r:id="rId4"/>
    <p:sldId id="263" r:id="rId5"/>
    <p:sldId id="262" r:id="rId6"/>
    <p:sldId id="258" r:id="rId7"/>
    <p:sldId id="266" r:id="rId8"/>
    <p:sldId id="292" r:id="rId9"/>
    <p:sldId id="256" r:id="rId10"/>
    <p:sldId id="257" r:id="rId11"/>
    <p:sldId id="291" r:id="rId12"/>
    <p:sldId id="267" r:id="rId13"/>
    <p:sldId id="259" r:id="rId14"/>
    <p:sldId id="264" r:id="rId15"/>
    <p:sldId id="270" r:id="rId16"/>
    <p:sldId id="269" r:id="rId17"/>
    <p:sldId id="290" r:id="rId18"/>
    <p:sldId id="272" r:id="rId19"/>
    <p:sldId id="274" r:id="rId20"/>
    <p:sldId id="275" r:id="rId21"/>
    <p:sldId id="276" r:id="rId22"/>
    <p:sldId id="277" r:id="rId23"/>
    <p:sldId id="278" r:id="rId24"/>
    <p:sldId id="282" r:id="rId25"/>
    <p:sldId id="283" r:id="rId26"/>
    <p:sldId id="284" r:id="rId27"/>
    <p:sldId id="285" r:id="rId28"/>
    <p:sldId id="286" r:id="rId29"/>
    <p:sldId id="287" r:id="rId30"/>
    <p:sldId id="288" r:id="rId3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6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7BEDC-119E-4646-A7B5-2D46FC713739}" type="datetimeFigureOut">
              <a:rPr lang="it-IT" smtClean="0"/>
              <a:t>20/06/2013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A99F2-8DFE-4E43-98F9-944BEAFB26C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4544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A99F2-8DFE-4E43-98F9-944BEAFB26C1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4180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A99F2-8DFE-4E43-98F9-944BEAFB26C1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0789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A99F2-8DFE-4E43-98F9-944BEAFB26C1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0460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6/20/2013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E. Scapparone h3QCD2013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144E-2229-489E-B527-CB589B82112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1803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6/20/2013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E. Scapparone h3QCD2013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144E-2229-489E-B527-CB589B82112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2684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6/20/2013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E. Scapparone h3QCD2013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144E-2229-489E-B527-CB589B82112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3286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white">
                    <a:tint val="75000"/>
                  </a:prstClr>
                </a:solidFill>
              </a:rPr>
              <a:t>6/20/2013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E. Scapparone h3QCD2013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FD5BC-5609-4248-B985-F2142DB9C06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17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white">
                    <a:tint val="75000"/>
                  </a:prstClr>
                </a:solidFill>
              </a:rPr>
              <a:t>6/20/2013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E. Scapparone h3QCD2013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FD5BC-5609-4248-B985-F2142DB9C06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700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white">
                    <a:tint val="75000"/>
                  </a:prstClr>
                </a:solidFill>
              </a:rPr>
              <a:t>6/20/2013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E. Scapparone h3QCD2013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FD5BC-5609-4248-B985-F2142DB9C06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08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white">
                    <a:tint val="75000"/>
                  </a:prstClr>
                </a:solidFill>
              </a:rPr>
              <a:t>6/20/2013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E. Scapparone h3QCD2013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FD5BC-5609-4248-B985-F2142DB9C06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976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white">
                    <a:tint val="75000"/>
                  </a:prstClr>
                </a:solidFill>
              </a:rPr>
              <a:t>6/20/2013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E. Scapparone h3QCD2013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FD5BC-5609-4248-B985-F2142DB9C06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732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white">
                    <a:tint val="75000"/>
                  </a:prstClr>
                </a:solidFill>
              </a:rPr>
              <a:t>6/20/2013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E. Scapparone h3QCD2013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FD5BC-5609-4248-B985-F2142DB9C06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069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white">
                    <a:tint val="75000"/>
                  </a:prstClr>
                </a:solidFill>
              </a:rPr>
              <a:t>6/20/2013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E. Scapparone h3QCD2013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FD5BC-5609-4248-B985-F2142DB9C06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2840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white">
                    <a:tint val="75000"/>
                  </a:prstClr>
                </a:solidFill>
              </a:rPr>
              <a:t>6/20/2013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E. Scapparone h3QCD2013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FD5BC-5609-4248-B985-F2142DB9C06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591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6/20/2013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E. Scapparone h3QCD2013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144E-2229-489E-B527-CB589B82112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8263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white">
                    <a:tint val="75000"/>
                  </a:prstClr>
                </a:solidFill>
              </a:rPr>
              <a:t>6/20/2013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E. Scapparone h3QCD2013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FD5BC-5609-4248-B985-F2142DB9C06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230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white">
                    <a:tint val="75000"/>
                  </a:prstClr>
                </a:solidFill>
              </a:rPr>
              <a:t>6/20/2013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E. Scapparone h3QCD2013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FD5BC-5609-4248-B985-F2142DB9C06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492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white">
                    <a:tint val="75000"/>
                  </a:prstClr>
                </a:solidFill>
              </a:rPr>
              <a:t>6/20/2013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E. Scapparone h3QCD2013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FD5BC-5609-4248-B985-F2142DB9C06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64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6/20/2013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E. Scapparone h3QCD2013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144E-2229-489E-B527-CB589B82112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5508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6/20/2013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E. Scapparone h3QCD2013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144E-2229-489E-B527-CB589B82112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7659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6/20/2013</a:t>
            </a: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E. Scapparone h3QCD2013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144E-2229-489E-B527-CB589B82112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1076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6/20/2013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E. Scapparone h3QCD2013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144E-2229-489E-B527-CB589B82112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5769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6/20/2013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E. Scapparone h3QCD2013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144E-2229-489E-B527-CB589B82112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506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6/20/2013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E. Scapparone h3QCD2013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144E-2229-489E-B527-CB589B82112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4587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6/20/2013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E. Scapparone h3QCD2013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144E-2229-489E-B527-CB589B82112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7093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6/20/2013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E. Scapparone h3QCD2013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B144E-2229-489E-B527-CB589B82112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83549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>
                <a:solidFill>
                  <a:prstClr val="white">
                    <a:tint val="75000"/>
                  </a:prstClr>
                </a:solidFill>
              </a:rPr>
              <a:t>6/20/2013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E. Scapparone h3QCD2013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FD5BC-5609-4248-B985-F2142DB9C06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2197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25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.png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9.gif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508104" y="1484784"/>
            <a:ext cx="36992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E. </a:t>
            </a:r>
            <a:r>
              <a:rPr lang="en-US" b="1" dirty="0" err="1" smtClean="0"/>
              <a:t>Scapparone</a:t>
            </a:r>
            <a:r>
              <a:rPr lang="en-US" b="1" dirty="0" smtClean="0"/>
              <a:t> (INFN-Bologna)</a:t>
            </a:r>
          </a:p>
          <a:p>
            <a:r>
              <a:rPr lang="en-US" b="1" dirty="0" smtClean="0"/>
              <a:t>on behalf of the ALICE Collaboration,</a:t>
            </a:r>
          </a:p>
          <a:p>
            <a:r>
              <a:rPr lang="en-US" b="1" dirty="0" smtClean="0"/>
              <a:t>h3QCD, Jun 20, 2013</a:t>
            </a:r>
            <a:endParaRPr lang="en-US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496" y="6592267"/>
            <a:ext cx="2133600" cy="365125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6/20/2013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60576" y="6448251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E. </a:t>
            </a:r>
            <a:r>
              <a:rPr lang="en-US" dirty="0" err="1" smtClean="0">
                <a:solidFill>
                  <a:schemeClr val="tx1"/>
                </a:solidFill>
              </a:rPr>
              <a:t>Scapparone</a:t>
            </a:r>
            <a:r>
              <a:rPr lang="en-US" dirty="0" smtClean="0">
                <a:solidFill>
                  <a:schemeClr val="tx1"/>
                </a:solidFill>
              </a:rPr>
              <a:t> h3QCD2013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6194-2F4E-40BF-92E9-0C81AE4C8826}" type="slidenum">
              <a:rPr lang="en-US" smtClean="0">
                <a:solidFill>
                  <a:schemeClr val="tx1"/>
                </a:solidFill>
              </a:rPr>
              <a:t>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07504" y="359767"/>
            <a:ext cx="8863132" cy="400110"/>
          </a:xfrm>
          <a:prstGeom prst="rect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ALICE latest result on soft QCD and low x  physics in </a:t>
            </a:r>
            <a:r>
              <a:rPr lang="en-US" sz="2000" b="1" dirty="0" err="1" smtClean="0">
                <a:solidFill>
                  <a:srgbClr val="FFFF00"/>
                </a:solidFill>
              </a:rPr>
              <a:t>pp</a:t>
            </a:r>
            <a:r>
              <a:rPr lang="en-US" sz="2000" b="1" dirty="0" smtClean="0">
                <a:solidFill>
                  <a:srgbClr val="FFFF00"/>
                </a:solidFill>
              </a:rPr>
              <a:t>, p-</a:t>
            </a:r>
            <a:r>
              <a:rPr lang="en-US" sz="2000" b="1" dirty="0" err="1" smtClean="0">
                <a:solidFill>
                  <a:srgbClr val="FFFF00"/>
                </a:solidFill>
              </a:rPr>
              <a:t>Pb</a:t>
            </a:r>
            <a:r>
              <a:rPr lang="en-US" sz="2000" b="1" dirty="0" smtClean="0">
                <a:solidFill>
                  <a:srgbClr val="FFFF00"/>
                </a:solidFill>
              </a:rPr>
              <a:t> and </a:t>
            </a:r>
            <a:r>
              <a:rPr lang="en-US" sz="2000" b="1" dirty="0" err="1" smtClean="0">
                <a:solidFill>
                  <a:srgbClr val="FFFF00"/>
                </a:solidFill>
              </a:rPr>
              <a:t>Pb-Pb</a:t>
            </a:r>
            <a:r>
              <a:rPr lang="en-US" sz="2000" b="1" dirty="0" smtClean="0">
                <a:solidFill>
                  <a:srgbClr val="FFFF00"/>
                </a:solidFill>
              </a:rPr>
              <a:t> collisions</a:t>
            </a: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12" name="Picture 12" descr="2012-Dec-13-fig3a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" y="3933056"/>
            <a:ext cx="2615254" cy="24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" r="13134" b="-1725"/>
          <a:stretch/>
        </p:blipFill>
        <p:spPr bwMode="auto">
          <a:xfrm>
            <a:off x="5940512" y="3933056"/>
            <a:ext cx="324000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136" y="3948545"/>
            <a:ext cx="3319016" cy="245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33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6/20/2013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E. Scapparone h3QCD2013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144E-2229-489E-B527-CB589B821120}" type="slidenum">
              <a:rPr lang="it-IT" smtClean="0"/>
              <a:t>10</a:t>
            </a:fld>
            <a:endParaRPr lang="it-IT"/>
          </a:p>
        </p:txBody>
      </p:sp>
      <p:sp>
        <p:nvSpPr>
          <p:cNvPr id="5" name="CasellaDiTesto 8"/>
          <p:cNvSpPr txBox="1"/>
          <p:nvPr/>
        </p:nvSpPr>
        <p:spPr>
          <a:xfrm>
            <a:off x="3984018" y="238337"/>
            <a:ext cx="817853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p-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Pb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2258" y="983019"/>
            <a:ext cx="8280920" cy="48013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dirty="0" smtClean="0"/>
              <a:t>● LHC </a:t>
            </a:r>
            <a:r>
              <a:rPr lang="it-IT" dirty="0"/>
              <a:t>operated with </a:t>
            </a:r>
            <a:r>
              <a:rPr lang="it-IT" dirty="0" smtClean="0"/>
              <a:t>4 </a:t>
            </a:r>
            <a:r>
              <a:rPr lang="it-IT" dirty="0"/>
              <a:t>TeV proton beam and 1.57 </a:t>
            </a:r>
            <a:r>
              <a:rPr lang="it-IT" dirty="0" smtClean="0"/>
              <a:t>TeV/nucleon </a:t>
            </a:r>
            <a:r>
              <a:rPr lang="it-IT" dirty="0"/>
              <a:t>Pb beam</a:t>
            </a:r>
          </a:p>
          <a:p>
            <a:endParaRPr lang="it-IT" dirty="0"/>
          </a:p>
          <a:p>
            <a:r>
              <a:rPr lang="it-IT" dirty="0" smtClean="0"/>
              <a:t>● Center </a:t>
            </a:r>
            <a:r>
              <a:rPr lang="it-IT" dirty="0"/>
              <a:t>of mass energy </a:t>
            </a:r>
            <a:r>
              <a:rPr lang="it-IT" dirty="0" smtClean="0">
                <a:sym typeface="Symbol"/>
              </a:rPr>
              <a:t>s = </a:t>
            </a:r>
            <a:r>
              <a:rPr lang="it-IT" dirty="0" smtClean="0"/>
              <a:t>5.02 TeV per </a:t>
            </a:r>
            <a:r>
              <a:rPr lang="it-IT" dirty="0"/>
              <a:t>nucleon pair</a:t>
            </a:r>
          </a:p>
          <a:p>
            <a:endParaRPr lang="it-IT" dirty="0"/>
          </a:p>
          <a:p>
            <a:r>
              <a:rPr lang="it-IT" dirty="0" smtClean="0"/>
              <a:t>● Center </a:t>
            </a:r>
            <a:r>
              <a:rPr lang="it-IT" dirty="0"/>
              <a:t>of mass rapidity shift </a:t>
            </a:r>
            <a:r>
              <a:rPr lang="it-IT" dirty="0" smtClean="0">
                <a:latin typeface="Symbol" pitchFamily="18" charset="2"/>
              </a:rPr>
              <a:t>D</a:t>
            </a:r>
            <a:r>
              <a:rPr lang="it-IT" dirty="0" smtClean="0"/>
              <a:t>y </a:t>
            </a:r>
            <a:r>
              <a:rPr lang="it-IT" dirty="0"/>
              <a:t>= -0.465 in </a:t>
            </a:r>
            <a:r>
              <a:rPr lang="it-IT" dirty="0" smtClean="0"/>
              <a:t>the proton direction </a:t>
            </a:r>
            <a:endParaRPr lang="it-IT" dirty="0"/>
          </a:p>
          <a:p>
            <a:endParaRPr lang="it-IT" dirty="0"/>
          </a:p>
          <a:p>
            <a:r>
              <a:rPr lang="it-IT" dirty="0" smtClean="0"/>
              <a:t>● 2012 </a:t>
            </a:r>
            <a:r>
              <a:rPr lang="it-IT" dirty="0"/>
              <a:t>pilot run (4 hours of data taking</a:t>
            </a:r>
            <a:r>
              <a:rPr lang="it-IT" dirty="0" smtClean="0"/>
              <a:t>)</a:t>
            </a:r>
          </a:p>
          <a:p>
            <a:endParaRPr lang="it-IT" dirty="0"/>
          </a:p>
          <a:p>
            <a:r>
              <a:rPr lang="it-IT" dirty="0" smtClean="0"/>
              <a:t>● About 1/</a:t>
            </a:r>
            <a:r>
              <a:rPr lang="el-GR" dirty="0" smtClean="0"/>
              <a:t>μ</a:t>
            </a:r>
            <a:r>
              <a:rPr lang="it-IT" dirty="0" smtClean="0"/>
              <a:t>b </a:t>
            </a:r>
            <a:r>
              <a:rPr lang="it-IT" dirty="0"/>
              <a:t>per experiment with very low </a:t>
            </a:r>
            <a:r>
              <a:rPr lang="it-IT" dirty="0" smtClean="0"/>
              <a:t>pileup</a:t>
            </a:r>
            <a:endParaRPr lang="it-IT" dirty="0"/>
          </a:p>
          <a:p>
            <a:endParaRPr lang="it-IT" dirty="0"/>
          </a:p>
          <a:p>
            <a:r>
              <a:rPr lang="it-IT" dirty="0" smtClean="0"/>
              <a:t>● 2013 </a:t>
            </a:r>
            <a:r>
              <a:rPr lang="it-IT" dirty="0"/>
              <a:t>long run (3 weeks of data taking</a:t>
            </a:r>
            <a:r>
              <a:rPr lang="it-IT" dirty="0" smtClean="0"/>
              <a:t>)</a:t>
            </a:r>
          </a:p>
          <a:p>
            <a:endParaRPr lang="it-IT" dirty="0"/>
          </a:p>
          <a:p>
            <a:r>
              <a:rPr lang="it-IT" dirty="0" smtClean="0"/>
              <a:t>● Delivered </a:t>
            </a:r>
            <a:r>
              <a:rPr lang="it-IT" dirty="0"/>
              <a:t>about 30/nb to ATLAS, CMS and ALICE</a:t>
            </a:r>
          </a:p>
          <a:p>
            <a:endParaRPr lang="it-IT" dirty="0"/>
          </a:p>
          <a:p>
            <a:r>
              <a:rPr lang="it-IT" dirty="0" smtClean="0"/>
              <a:t>● Beam </a:t>
            </a:r>
            <a:r>
              <a:rPr lang="it-IT" dirty="0"/>
              <a:t>reversal (relevant for ALICE and LHCb) for about half of statistics</a:t>
            </a:r>
          </a:p>
          <a:p>
            <a:endParaRPr lang="it-IT" dirty="0" smtClean="0"/>
          </a:p>
          <a:p>
            <a:r>
              <a:rPr lang="it-IT" dirty="0" smtClean="0"/>
              <a:t>● Van </a:t>
            </a:r>
            <a:r>
              <a:rPr lang="it-IT" dirty="0"/>
              <a:t>der Meer scans in both beam </a:t>
            </a:r>
            <a:r>
              <a:rPr lang="it-IT" dirty="0" smtClean="0"/>
              <a:t>configurations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0689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103" y="594281"/>
            <a:ext cx="8649610" cy="230832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dirty="0">
                <a:latin typeface="Times New Roman" pitchFamily="18" charset="0"/>
                <a:cs typeface="Times New Roman" pitchFamily="18" charset="0"/>
              </a:rPr>
              <a:t>Particle production in proton-lead collisions, in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contrast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is expected to be sensitive to nuclear effects 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initial state. </a:t>
            </a: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LHC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energies, the nuclear wave function is probed at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small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parton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fractional momentum 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Gluon saturation theoretical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description varies between models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particle production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resulting in significant differences in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predictions of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charged-particle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pseudorapidity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density.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Good tool 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constrain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potentially exclude certain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models and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enhance the understanding of QCD at small x 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initial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state.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41" y="2958596"/>
            <a:ext cx="3624081" cy="349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5"/>
          <p:cNvSpPr txBox="1"/>
          <p:nvPr/>
        </p:nvSpPr>
        <p:spPr>
          <a:xfrm>
            <a:off x="5220072" y="2978368"/>
            <a:ext cx="3571641" cy="738664"/>
          </a:xfrm>
          <a:prstGeom prst="rect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Data </a:t>
            </a:r>
            <a:r>
              <a:rPr lang="en-US" sz="1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favour</a:t>
            </a:r>
            <a:r>
              <a:rPr lang="en-US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models including shadowing</a:t>
            </a:r>
          </a:p>
          <a:p>
            <a:r>
              <a:rPr lang="en-US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Saturation models predict  too steep </a:t>
            </a:r>
            <a:r>
              <a:rPr lang="en-US" sz="1400" b="1" dirty="0" smtClean="0">
                <a:solidFill>
                  <a:srgbClr val="FFFF00"/>
                </a:solidFill>
                <a:latin typeface="Symbol" pitchFamily="18" charset="2"/>
              </a:rPr>
              <a:t>h</a:t>
            </a:r>
            <a:r>
              <a:rPr lang="en-US" sz="1400" b="1" dirty="0" smtClean="0">
                <a:solidFill>
                  <a:srgbClr val="FFFF00"/>
                </a:solidFill>
              </a:rPr>
              <a:t>   </a:t>
            </a:r>
          </a:p>
          <a:p>
            <a:r>
              <a:rPr lang="en-US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dependence</a:t>
            </a:r>
            <a:endParaRPr lang="en-US" sz="1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774" y="3812597"/>
            <a:ext cx="3508689" cy="2640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69783" y="6496879"/>
            <a:ext cx="1989440" cy="307777"/>
          </a:xfrm>
          <a:prstGeom prst="rect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FFFF00"/>
                </a:solidFill>
              </a:rPr>
              <a:t>PRL 110, 032301 (2013</a:t>
            </a:r>
            <a:r>
              <a:rPr lang="it-IT" sz="1400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7" name="CasellaDiTesto 8"/>
          <p:cNvSpPr txBox="1"/>
          <p:nvPr/>
        </p:nvSpPr>
        <p:spPr>
          <a:xfrm>
            <a:off x="4138477" y="77699"/>
            <a:ext cx="817853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p-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Pb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5640" y="6395988"/>
            <a:ext cx="2133600" cy="365125"/>
          </a:xfrm>
        </p:spPr>
        <p:txBody>
          <a:bodyPr/>
          <a:lstStyle/>
          <a:p>
            <a:r>
              <a:rPr lang="it-IT" smtClean="0"/>
              <a:t>6/20/2013</a:t>
            </a: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E. Scapparone h3QCD2013</a:t>
            </a:r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144E-2229-489E-B527-CB589B821120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637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1"/>
            <a:ext cx="3472336" cy="310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400" y="551512"/>
            <a:ext cx="2883212" cy="4134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FD5BC-5609-4248-B985-F2142DB9C06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79512" y="4687976"/>
            <a:ext cx="3600400" cy="1200329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Compatible with 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above 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2-3 GeV/c</a:t>
            </a:r>
          </a:p>
          <a:p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→ binary scaling 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preserved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no 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small) initial 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state 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effects</a:t>
            </a:r>
          </a:p>
          <a:p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No sign ( or weak) Cronin effect</a:t>
            </a:r>
            <a:endParaRPr lang="en-US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279526" y="4963652"/>
            <a:ext cx="2747086" cy="1323439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600" b="1" baseline="-25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spectrum not reproduced by HIJING or DPMJET.</a:t>
            </a:r>
          </a:p>
          <a:p>
            <a:r>
              <a:rPr lang="en-US" sz="1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Both saturation models and models with shadowing can reproduce data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138477" y="77699"/>
            <a:ext cx="817853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p-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Pb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35896" y="4221088"/>
            <a:ext cx="2258823" cy="338554"/>
          </a:xfrm>
          <a:prstGeom prst="rect">
            <a:avLst/>
          </a:prstGeom>
          <a:solidFill>
            <a:srgbClr val="FF3300"/>
          </a:solidFill>
          <a:ln w="28575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PRL 100, 082302 (2013)</a:t>
            </a:r>
            <a:endParaRPr lang="it-IT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white">
                    <a:tint val="75000"/>
                  </a:prstClr>
                </a:solidFill>
              </a:rPr>
              <a:t>6/20/2013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E. Scapparone h3QCD2013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79912" y="1268760"/>
            <a:ext cx="193656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No suppression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At high </a:t>
            </a:r>
            <a:r>
              <a:rPr lang="en-US" dirty="0" err="1" smtClean="0">
                <a:solidFill>
                  <a:srgbClr val="0000FF"/>
                </a:solidFill>
              </a:rPr>
              <a:t>p</a:t>
            </a:r>
            <a:r>
              <a:rPr lang="en-US" baseline="-25000" dirty="0" err="1" smtClean="0">
                <a:solidFill>
                  <a:srgbClr val="0000FF"/>
                </a:solidFill>
              </a:rPr>
              <a:t>T</a:t>
            </a:r>
            <a:endParaRPr lang="it-IT" baseline="-25000" dirty="0">
              <a:solidFill>
                <a:srgbClr val="0000FF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563888" y="1591926"/>
            <a:ext cx="251288" cy="108882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347864" y="2528030"/>
            <a:ext cx="502581" cy="1088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own Arrow 15"/>
          <p:cNvSpPr/>
          <p:nvPr/>
        </p:nvSpPr>
        <p:spPr>
          <a:xfrm>
            <a:off x="4820033" y="1915091"/>
            <a:ext cx="45719" cy="43698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ctangle 12"/>
          <p:cNvSpPr/>
          <p:nvPr/>
        </p:nvSpPr>
        <p:spPr>
          <a:xfrm>
            <a:off x="3779912" y="2352073"/>
            <a:ext cx="2286000" cy="923330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Suppression at </a:t>
            </a:r>
            <a:r>
              <a:rPr lang="en-US" dirty="0">
                <a:solidFill>
                  <a:srgbClr val="FF0000"/>
                </a:solidFill>
              </a:rPr>
              <a:t>high </a:t>
            </a:r>
            <a:r>
              <a:rPr lang="en-US" dirty="0" err="1" smtClean="0">
                <a:solidFill>
                  <a:srgbClr val="FF0000"/>
                </a:solidFill>
              </a:rPr>
              <a:t>p</a:t>
            </a:r>
            <a:r>
              <a:rPr lang="en-US" baseline="-25000" dirty="0" err="1" smtClean="0">
                <a:solidFill>
                  <a:srgbClr val="FF0000"/>
                </a:solidFill>
              </a:rPr>
              <a:t>T</a:t>
            </a:r>
            <a:endParaRPr lang="en-US" baseline="-25000" dirty="0" smtClean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s not an initial state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effect</a:t>
            </a:r>
            <a:endParaRPr lang="it-IT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40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547" y="1550614"/>
            <a:ext cx="3500270" cy="2382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306" y="4005064"/>
            <a:ext cx="3536492" cy="240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52119" y="1000036"/>
            <a:ext cx="2137719" cy="1169551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/>
              <a:t>Excess on both near-side (</a:t>
            </a:r>
            <a:r>
              <a:rPr lang="en-US" sz="1400" b="1" dirty="0" smtClean="0"/>
              <a:t>NS) and </a:t>
            </a:r>
            <a:r>
              <a:rPr lang="en-US" sz="1400" b="1" dirty="0"/>
              <a:t>away-side (AS) going </a:t>
            </a:r>
            <a:r>
              <a:rPr lang="en-US" sz="1400" b="1" dirty="0" smtClean="0"/>
              <a:t>from </a:t>
            </a:r>
            <a:r>
              <a:rPr lang="it-IT" sz="1400" b="1" dirty="0" smtClean="0"/>
              <a:t>low </a:t>
            </a:r>
            <a:r>
              <a:rPr lang="it-IT" sz="1400" b="1" dirty="0"/>
              <a:t>multiplicity -&gt;</a:t>
            </a:r>
          </a:p>
          <a:p>
            <a:r>
              <a:rPr lang="it-IT" sz="1400" b="1" dirty="0"/>
              <a:t>high multiplicity events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189838" y="1772816"/>
            <a:ext cx="1322173" cy="926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189838" y="1788501"/>
            <a:ext cx="2961894" cy="7764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3457" y="1093573"/>
            <a:ext cx="2898780" cy="2738653"/>
            <a:chOff x="3457" y="1093573"/>
            <a:chExt cx="2898780" cy="273865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34" y="1093573"/>
              <a:ext cx="2831803" cy="2726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7" y="1105930"/>
              <a:ext cx="2830788" cy="2726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3131840" y="3491716"/>
            <a:ext cx="1879041" cy="369332"/>
          </a:xfrm>
          <a:prstGeom prst="rect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PLB 719 </a:t>
            </a:r>
            <a:r>
              <a:rPr lang="en-US" dirty="0">
                <a:solidFill>
                  <a:srgbClr val="FFFF00"/>
                </a:solidFill>
              </a:rPr>
              <a:t>(2013) 29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4455" y="81004"/>
            <a:ext cx="1672253" cy="369332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p-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the ridge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6/20/2013</a:t>
            </a:r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E. Scapparone h3QCD2013</a:t>
            </a:r>
            <a:endParaRPr lang="it-IT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144E-2229-489E-B527-CB589B821120}" type="slidenum">
              <a:rPr lang="it-IT" smtClean="0"/>
              <a:t>13</a:t>
            </a:fld>
            <a:endParaRPr lang="it-IT"/>
          </a:p>
        </p:txBody>
      </p:sp>
      <p:sp>
        <p:nvSpPr>
          <p:cNvPr id="5" name="TextBox 4"/>
          <p:cNvSpPr txBox="1"/>
          <p:nvPr/>
        </p:nvSpPr>
        <p:spPr>
          <a:xfrm>
            <a:off x="126039" y="497120"/>
            <a:ext cx="6047361" cy="369332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Correlation between a trigger and an associated particle in a given </a:t>
            </a:r>
            <a:r>
              <a:rPr lang="en-US" sz="1400" b="1" dirty="0" err="1" smtClean="0"/>
              <a:t>p</a:t>
            </a:r>
            <a:r>
              <a:rPr lang="en-US" sz="1400" b="1" baseline="-25000" dirty="0" err="1" smtClean="0"/>
              <a:t>T</a:t>
            </a:r>
            <a:r>
              <a:rPr lang="en-US" sz="1400" b="1" dirty="0" smtClean="0"/>
              <a:t> interval</a:t>
            </a:r>
            <a:r>
              <a:rPr lang="en-US" dirty="0" smtClean="0"/>
              <a:t>. </a:t>
            </a:r>
            <a:endParaRPr lang="it-IT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155863"/>
              </p:ext>
            </p:extLst>
          </p:nvPr>
        </p:nvGraphicFramePr>
        <p:xfrm>
          <a:off x="6232054" y="188640"/>
          <a:ext cx="2448568" cy="669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name="Equation" r:id="rId7" imgW="1714320" imgH="469800" progId="Equation.3">
                  <p:embed/>
                </p:oleObj>
              </mc:Choice>
              <mc:Fallback>
                <p:oleObj name="Equation" r:id="rId7" imgW="1714320" imgH="469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2054" y="188640"/>
                        <a:ext cx="2448568" cy="66983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364088" y="916639"/>
            <a:ext cx="3799630" cy="58477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 </a:t>
            </a:r>
            <a:r>
              <a:rPr lang="en-US" sz="1600" b="1" dirty="0" smtClean="0">
                <a:sym typeface="Wingdings" pitchFamily="2" charset="2"/>
              </a:rPr>
              <a:t></a:t>
            </a:r>
            <a:r>
              <a:rPr lang="en-US" sz="1600" b="1" dirty="0" smtClean="0"/>
              <a:t>correlation within the same event</a:t>
            </a:r>
          </a:p>
          <a:p>
            <a:r>
              <a:rPr lang="en-US" sz="1600" b="1" dirty="0" smtClean="0"/>
              <a:t>B </a:t>
            </a:r>
            <a:r>
              <a:rPr lang="en-US" sz="1600" b="1" dirty="0" smtClean="0">
                <a:sym typeface="Wingdings" pitchFamily="2" charset="2"/>
              </a:rPr>
              <a:t> </a:t>
            </a:r>
            <a:r>
              <a:rPr lang="en-US" sz="1600" b="1" dirty="0" err="1" smtClean="0"/>
              <a:t>correlaltion</a:t>
            </a:r>
            <a:r>
              <a:rPr lang="en-US" sz="1600" b="1" dirty="0" smtClean="0"/>
              <a:t>  between different events</a:t>
            </a:r>
            <a:endParaRPr lang="it-IT" sz="1600" b="1" dirty="0"/>
          </a:p>
        </p:txBody>
      </p:sp>
      <p:pic>
        <p:nvPicPr>
          <p:cNvPr id="17" name="Picture 16" descr="2012-Dec-13-fig1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6"/>
          <a:stretch>
            <a:fillRect/>
          </a:stretch>
        </p:blipFill>
        <p:spPr bwMode="auto">
          <a:xfrm>
            <a:off x="118892" y="3924570"/>
            <a:ext cx="2649021" cy="24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902237" y="4408393"/>
            <a:ext cx="2562619" cy="1169551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 smtClean="0"/>
              <a:t>No further significant</a:t>
            </a:r>
          </a:p>
          <a:p>
            <a:r>
              <a:rPr lang="en-US" sz="1400" b="1" dirty="0" smtClean="0"/>
              <a:t>modification of </a:t>
            </a:r>
            <a:r>
              <a:rPr lang="en-US" sz="1400" b="1" dirty="0"/>
              <a:t>the jet structure at </a:t>
            </a:r>
            <a:r>
              <a:rPr lang="en-US" sz="1400" b="1" dirty="0" err="1" smtClean="0"/>
              <a:t>midrapidity</a:t>
            </a:r>
            <a:r>
              <a:rPr lang="en-US" sz="1400" b="1" dirty="0"/>
              <a:t> </a:t>
            </a:r>
            <a:r>
              <a:rPr lang="en-US" sz="1400" b="1" dirty="0" smtClean="0"/>
              <a:t>in </a:t>
            </a:r>
            <a:r>
              <a:rPr lang="en-US" sz="1400" b="1" dirty="0"/>
              <a:t>high-multiplicity p–</a:t>
            </a:r>
            <a:r>
              <a:rPr lang="en-US" sz="1400" b="1" dirty="0" err="1"/>
              <a:t>Pb</a:t>
            </a:r>
            <a:r>
              <a:rPr lang="en-US" sz="1400" b="1" dirty="0"/>
              <a:t> collisions </a:t>
            </a:r>
            <a:r>
              <a:rPr lang="en-US" sz="1400" b="1" dirty="0" smtClean="0"/>
              <a:t>at </a:t>
            </a:r>
            <a:r>
              <a:rPr lang="en-US" sz="1400" b="1" dirty="0"/>
              <a:t>the LHC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39613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2906" y="471043"/>
            <a:ext cx="74932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</p:txBody>
      </p:sp>
      <p:pic>
        <p:nvPicPr>
          <p:cNvPr id="6" name="Picture 12" descr="2012-Dec-13-fig3a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09876"/>
            <a:ext cx="2591651" cy="249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6048429" y="857770"/>
            <a:ext cx="2628027" cy="2363997"/>
            <a:chOff x="2843207" y="5181952"/>
            <a:chExt cx="2628027" cy="2363997"/>
          </a:xfrm>
        </p:grpSpPr>
        <p:sp>
          <p:nvSpPr>
            <p:cNvPr id="7" name="TextBox 6"/>
            <p:cNvSpPr txBox="1"/>
            <p:nvPr/>
          </p:nvSpPr>
          <p:spPr>
            <a:xfrm>
              <a:off x="2843207" y="5181952"/>
              <a:ext cx="2628027" cy="369332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prstDash val="solid"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 double ridge structure !</a:t>
              </a:r>
              <a:endParaRPr lang="it-IT" b="1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5076056" y="5517232"/>
              <a:ext cx="360040" cy="1565618"/>
            </a:xfrm>
            <a:prstGeom prst="straightConnector1">
              <a:avLst/>
            </a:prstGeom>
            <a:ln>
              <a:solidFill>
                <a:schemeClr val="bg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4427984" y="5517232"/>
              <a:ext cx="1008112" cy="2028717"/>
            </a:xfrm>
            <a:prstGeom prst="straightConnector1">
              <a:avLst/>
            </a:prstGeom>
            <a:ln>
              <a:solidFill>
                <a:schemeClr val="bg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413951" y="1412776"/>
            <a:ext cx="2376488" cy="2592288"/>
            <a:chOff x="413951" y="1412776"/>
            <a:chExt cx="2376488" cy="2592288"/>
          </a:xfrm>
        </p:grpSpPr>
        <p:pic>
          <p:nvPicPr>
            <p:cNvPr id="4" name="Picture 5" descr="2012-Dec-13-fig1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29"/>
            <a:stretch>
              <a:fillRect/>
            </a:stretch>
          </p:blipFill>
          <p:spPr bwMode="auto">
            <a:xfrm>
              <a:off x="413951" y="1773039"/>
              <a:ext cx="2376488" cy="223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1136339" y="1412776"/>
              <a:ext cx="771365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>
              <a:spAutoFit/>
            </a:bodyPr>
            <a:lstStyle/>
            <a:p>
              <a:r>
                <a:rPr lang="en-US" dirty="0"/>
                <a:t>0-20%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183368" y="1412776"/>
            <a:ext cx="2449512" cy="2591494"/>
            <a:chOff x="3183368" y="1412776"/>
            <a:chExt cx="2449512" cy="2591494"/>
          </a:xfrm>
        </p:grpSpPr>
        <p:pic>
          <p:nvPicPr>
            <p:cNvPr id="5" name="Picture 4" descr="2012-Dec-13-fig1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56"/>
            <a:stretch>
              <a:fillRect/>
            </a:stretch>
          </p:blipFill>
          <p:spPr bwMode="auto">
            <a:xfrm>
              <a:off x="3183368" y="1700808"/>
              <a:ext cx="2449512" cy="2303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4070653" y="1412776"/>
              <a:ext cx="1005403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>
              <a:spAutoFit/>
            </a:bodyPr>
            <a:lstStyle/>
            <a:p>
              <a:r>
                <a:rPr lang="en-US" dirty="0" smtClean="0"/>
                <a:t>60-100</a:t>
              </a:r>
              <a:r>
                <a:rPr lang="en-US" dirty="0"/>
                <a:t>%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794106" y="2509243"/>
            <a:ext cx="3417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-</a:t>
            </a:r>
            <a:endParaRPr lang="it-IT" sz="4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17781" y="2523191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=</a:t>
            </a:r>
            <a:endParaRPr lang="it-IT" sz="4000" b="1" dirty="0">
              <a:solidFill>
                <a:srgbClr val="FF0000"/>
              </a:solidFill>
            </a:endParaRPr>
          </a:p>
        </p:txBody>
      </p:sp>
      <p:pic>
        <p:nvPicPr>
          <p:cNvPr id="20" name="Picture 11" descr="2012-Dec-13-fig3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721" y="4077072"/>
            <a:ext cx="3268775" cy="2051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3375432" y="4437112"/>
            <a:ext cx="2348696" cy="1611903"/>
            <a:chOff x="3375432" y="4437112"/>
            <a:chExt cx="2348696" cy="1611903"/>
          </a:xfrm>
        </p:grpSpPr>
        <p:sp>
          <p:nvSpPr>
            <p:cNvPr id="21" name="TextBox 20"/>
            <p:cNvSpPr txBox="1"/>
            <p:nvPr/>
          </p:nvSpPr>
          <p:spPr>
            <a:xfrm>
              <a:off x="3423113" y="4437112"/>
              <a:ext cx="2301015" cy="584775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Mostly </a:t>
              </a:r>
              <a:r>
                <a:rPr lang="en-US" sz="1600" dirty="0" err="1" smtClean="0"/>
                <a:t>cos</a:t>
              </a:r>
              <a:r>
                <a:rPr lang="en-US" sz="1600" dirty="0" smtClean="0"/>
                <a:t>(2</a:t>
              </a:r>
              <a:r>
                <a:rPr lang="en-US" sz="1600" dirty="0" smtClean="0">
                  <a:latin typeface="Symbol" pitchFamily="18" charset="2"/>
                </a:rPr>
                <a:t>Df</a:t>
              </a:r>
              <a:r>
                <a:rPr lang="en-US" sz="1600" dirty="0" smtClean="0"/>
                <a:t>), </a:t>
              </a:r>
            </a:p>
            <a:p>
              <a:r>
                <a:rPr lang="en-US" sz="1600" dirty="0" smtClean="0"/>
                <a:t>but </a:t>
              </a:r>
              <a:r>
                <a:rPr lang="en-US" sz="1600" dirty="0" err="1" smtClean="0"/>
                <a:t>cos</a:t>
              </a:r>
              <a:r>
                <a:rPr lang="en-US" sz="1600" dirty="0" smtClean="0"/>
                <a:t>(3</a:t>
              </a:r>
              <a:r>
                <a:rPr lang="en-US" sz="1600" dirty="0" smtClean="0">
                  <a:latin typeface="Symbol" pitchFamily="18" charset="2"/>
                </a:rPr>
                <a:t>Df</a:t>
              </a:r>
              <a:r>
                <a:rPr lang="en-US" sz="1600" dirty="0" smtClean="0"/>
                <a:t>) is also there</a:t>
              </a:r>
              <a:endParaRPr lang="it-IT" sz="1600" dirty="0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3375432" y="5281319"/>
              <a:ext cx="2091378" cy="767696"/>
              <a:chOff x="3375432" y="5281319"/>
              <a:chExt cx="2091378" cy="767696"/>
            </a:xfrm>
          </p:grpSpPr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316" t="52971" r="34210" b="1573"/>
              <a:stretch/>
            </p:blipFill>
            <p:spPr bwMode="auto">
              <a:xfrm>
                <a:off x="3779912" y="5281319"/>
                <a:ext cx="1008000" cy="36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3375432" y="5741238"/>
                <a:ext cx="20913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e</a:t>
                </a:r>
                <a:r>
                  <a:rPr lang="en-US" sz="1400" b="1" dirty="0" smtClean="0"/>
                  <a:t>xtracted from the  data</a:t>
                </a:r>
                <a:endParaRPr lang="it-IT" sz="1400" b="1" dirty="0"/>
              </a:p>
            </p:txBody>
          </p:sp>
        </p:grpSp>
      </p:grpSp>
      <p:sp>
        <p:nvSpPr>
          <p:cNvPr id="24" name="Rectangle 23"/>
          <p:cNvSpPr/>
          <p:nvPr/>
        </p:nvSpPr>
        <p:spPr>
          <a:xfrm>
            <a:off x="3315666" y="43933"/>
            <a:ext cx="1672253" cy="369332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p-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the ridge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696150" y="3696420"/>
            <a:ext cx="252114" cy="636852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6/20/2013</a:t>
            </a:r>
            <a:endParaRPr lang="it-I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E. Scapparone h3QCD2013</a:t>
            </a:r>
            <a:endParaRPr lang="it-IT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144E-2229-489E-B527-CB589B821120}" type="slidenum">
              <a:rPr lang="it-IT" smtClean="0"/>
              <a:t>14</a:t>
            </a:fld>
            <a:endParaRPr lang="it-IT"/>
          </a:p>
        </p:txBody>
      </p:sp>
      <p:pic>
        <p:nvPicPr>
          <p:cNvPr id="26" name="Picture 25" descr="2012-Dec-13-fig4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0" y="4089210"/>
            <a:ext cx="3372281" cy="2295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503" y="476672"/>
            <a:ext cx="5112569" cy="92333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Can we separate the jet and </a:t>
            </a:r>
            <a:r>
              <a:rPr lang="en-US" dirty="0" smtClean="0"/>
              <a:t>the ridge </a:t>
            </a:r>
            <a:r>
              <a:rPr lang="en-US" dirty="0"/>
              <a:t>components?</a:t>
            </a:r>
          </a:p>
          <a:p>
            <a:pPr lvl="1"/>
            <a:r>
              <a:rPr lang="en-US" dirty="0"/>
              <a:t>No ridge seen in 60-100% and similar to </a:t>
            </a:r>
            <a:r>
              <a:rPr lang="en-US" dirty="0" err="1"/>
              <a:t>pp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ym typeface="Wingdings" pitchFamily="2" charset="2"/>
              </a:rPr>
              <a:t> what remains if we subtract 60-100%?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5394802" y="5358904"/>
            <a:ext cx="833382" cy="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73" name="Group 7172"/>
          <p:cNvGrpSpPr/>
          <p:nvPr/>
        </p:nvGrpSpPr>
        <p:grpSpPr>
          <a:xfrm>
            <a:off x="4843901" y="6093296"/>
            <a:ext cx="4173044" cy="680223"/>
            <a:chOff x="4283967" y="6177777"/>
            <a:chExt cx="4335662" cy="747130"/>
          </a:xfrm>
        </p:grpSpPr>
        <p:sp>
          <p:nvSpPr>
            <p:cNvPr id="7172" name="Rectangle 7171"/>
            <p:cNvSpPr/>
            <p:nvPr/>
          </p:nvSpPr>
          <p:spPr>
            <a:xfrm>
              <a:off x="4283967" y="6177777"/>
              <a:ext cx="4335661" cy="74713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283968" y="6211669"/>
              <a:ext cx="1285929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bg1"/>
                  </a:solidFill>
                </a:rPr>
                <a:t> </a:t>
              </a:r>
              <a:r>
                <a:rPr lang="it-IT" dirty="0" smtClean="0">
                  <a:solidFill>
                    <a:schemeClr val="bg1"/>
                  </a:solidFill>
                </a:rPr>
                <a:t> 1     dN</a:t>
              </a:r>
              <a:r>
                <a:rPr lang="it-IT" baseline="-25000" dirty="0" smtClean="0">
                  <a:solidFill>
                    <a:schemeClr val="bg1"/>
                  </a:solidFill>
                </a:rPr>
                <a:t>assoc</a:t>
              </a:r>
            </a:p>
            <a:p>
              <a:r>
                <a:rPr lang="it-IT" dirty="0">
                  <a:solidFill>
                    <a:schemeClr val="bg1"/>
                  </a:solidFill>
                </a:rPr>
                <a:t> </a:t>
              </a:r>
              <a:r>
                <a:rPr lang="it-IT" dirty="0" smtClean="0">
                  <a:solidFill>
                    <a:schemeClr val="bg1"/>
                  </a:solidFill>
                </a:rPr>
                <a:t> N</a:t>
              </a:r>
              <a:r>
                <a:rPr lang="it-IT" baseline="-25000" dirty="0" smtClean="0">
                  <a:solidFill>
                    <a:schemeClr val="bg1"/>
                  </a:solidFill>
                </a:rPr>
                <a:t>trig</a:t>
              </a:r>
              <a:r>
                <a:rPr lang="it-IT" dirty="0" smtClean="0">
                  <a:solidFill>
                    <a:schemeClr val="bg1"/>
                  </a:solidFill>
                </a:rPr>
                <a:t> d</a:t>
              </a:r>
              <a:r>
                <a:rPr lang="it-IT" dirty="0" smtClean="0">
                  <a:solidFill>
                    <a:schemeClr val="bg1"/>
                  </a:solidFill>
                  <a:latin typeface="Symbol" pitchFamily="18" charset="2"/>
                </a:rPr>
                <a:t>Df</a:t>
              </a:r>
              <a:endParaRPr lang="it-IT" dirty="0"/>
            </a:p>
          </p:txBody>
        </p:sp>
        <p:sp>
          <p:nvSpPr>
            <p:cNvPr id="7168" name="TextBox 7167"/>
            <p:cNvSpPr txBox="1"/>
            <p:nvPr/>
          </p:nvSpPr>
          <p:spPr>
            <a:xfrm>
              <a:off x="5510530" y="6384537"/>
              <a:ext cx="3109099" cy="405660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chemeClr val="bg1"/>
                  </a:solidFill>
                </a:rPr>
                <a:t>=a</a:t>
              </a:r>
              <a:r>
                <a:rPr lang="it-IT" baseline="-25000" dirty="0" smtClean="0">
                  <a:solidFill>
                    <a:schemeClr val="bg1"/>
                  </a:solidFill>
                </a:rPr>
                <a:t>0</a:t>
              </a:r>
              <a:r>
                <a:rPr lang="it-IT" dirty="0" smtClean="0">
                  <a:solidFill>
                    <a:schemeClr val="bg1"/>
                  </a:solidFill>
                </a:rPr>
                <a:t>+2a</a:t>
              </a:r>
              <a:r>
                <a:rPr lang="it-IT" baseline="-25000" dirty="0" smtClean="0">
                  <a:solidFill>
                    <a:schemeClr val="bg1"/>
                  </a:solidFill>
                </a:rPr>
                <a:t>2</a:t>
              </a:r>
              <a:r>
                <a:rPr lang="it-IT" dirty="0" smtClean="0">
                  <a:solidFill>
                    <a:schemeClr val="bg1"/>
                  </a:solidFill>
                </a:rPr>
                <a:t>cos(2</a:t>
              </a:r>
              <a:r>
                <a:rPr lang="it-IT" dirty="0" smtClean="0">
                  <a:solidFill>
                    <a:schemeClr val="bg1"/>
                  </a:solidFill>
                  <a:latin typeface="Symbol" pitchFamily="18" charset="2"/>
                </a:rPr>
                <a:t>Df</a:t>
              </a:r>
              <a:r>
                <a:rPr lang="it-IT" dirty="0" smtClean="0">
                  <a:solidFill>
                    <a:schemeClr val="bg1"/>
                  </a:solidFill>
                </a:rPr>
                <a:t>)+2a</a:t>
              </a:r>
              <a:r>
                <a:rPr lang="it-IT" baseline="-25000" dirty="0" smtClean="0">
                  <a:solidFill>
                    <a:schemeClr val="bg1"/>
                  </a:solidFill>
                </a:rPr>
                <a:t>3</a:t>
              </a:r>
              <a:r>
                <a:rPr lang="it-IT" dirty="0" smtClean="0">
                  <a:solidFill>
                    <a:schemeClr val="bg1"/>
                  </a:solidFill>
                </a:rPr>
                <a:t>cos(3</a:t>
              </a:r>
              <a:r>
                <a:rPr lang="it-IT" dirty="0" smtClean="0">
                  <a:solidFill>
                    <a:schemeClr val="bg1"/>
                  </a:solidFill>
                  <a:latin typeface="Symbol" pitchFamily="18" charset="2"/>
                </a:rPr>
                <a:t>Df)</a:t>
              </a:r>
              <a:endParaRPr lang="it-IT" dirty="0"/>
            </a:p>
          </p:txBody>
        </p:sp>
        <p:cxnSp>
          <p:nvCxnSpPr>
            <p:cNvPr id="7171" name="Straight Connector 7170"/>
            <p:cNvCxnSpPr/>
            <p:nvPr/>
          </p:nvCxnSpPr>
          <p:spPr>
            <a:xfrm>
              <a:off x="4843903" y="6525344"/>
              <a:ext cx="28803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408124" y="6524509"/>
              <a:ext cx="28803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/>
          <p:cNvCxnSpPr/>
          <p:nvPr/>
        </p:nvCxnSpPr>
        <p:spPr>
          <a:xfrm>
            <a:off x="-180528" y="5021887"/>
            <a:ext cx="1440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138726" y="5785375"/>
            <a:ext cx="2993114" cy="19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04689" y="5305465"/>
            <a:ext cx="2462084" cy="584775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K. </a:t>
            </a:r>
            <a:r>
              <a:rPr lang="en-US" sz="1600" b="1" dirty="0" err="1" smtClean="0">
                <a:solidFill>
                  <a:srgbClr val="FFFF00"/>
                </a:solidFill>
              </a:rPr>
              <a:t>Dusling</a:t>
            </a:r>
            <a:r>
              <a:rPr lang="en-US" sz="1600" b="1" dirty="0" smtClean="0">
                <a:solidFill>
                  <a:srgbClr val="FFFF00"/>
                </a:solidFill>
              </a:rPr>
              <a:t>, R. </a:t>
            </a:r>
            <a:r>
              <a:rPr lang="en-US" sz="1600" b="1" dirty="0" err="1" smtClean="0">
                <a:solidFill>
                  <a:srgbClr val="FFFF00"/>
                </a:solidFill>
              </a:rPr>
              <a:t>Venugopalan</a:t>
            </a:r>
            <a:endParaRPr lang="it-IT" sz="1600" b="1" dirty="0" smtClean="0">
              <a:solidFill>
                <a:srgbClr val="FFFF00"/>
              </a:solidFill>
            </a:endParaRPr>
          </a:p>
          <a:p>
            <a:r>
              <a:rPr lang="it-IT" sz="1600" b="1" dirty="0" smtClean="0">
                <a:solidFill>
                  <a:srgbClr val="FFFF00"/>
                </a:solidFill>
              </a:rPr>
              <a:t>arXiv:1302.7018</a:t>
            </a:r>
            <a:endParaRPr lang="it-IT" sz="1600" b="1" dirty="0">
              <a:solidFill>
                <a:srgbClr val="FFFF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980344" y="2128609"/>
            <a:ext cx="3645243" cy="2550910"/>
            <a:chOff x="4980344" y="2128609"/>
            <a:chExt cx="3645243" cy="255091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0344" y="2128609"/>
              <a:ext cx="3645243" cy="2550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5508104" y="2681700"/>
              <a:ext cx="7050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C</a:t>
              </a:r>
              <a:r>
                <a:rPr lang="en-US" sz="2400" b="1" dirty="0" smtClean="0">
                  <a:solidFill>
                    <a:srgbClr val="0000FF"/>
                  </a:solidFill>
                </a:rPr>
                <a:t>G</a:t>
              </a:r>
              <a:r>
                <a:rPr lang="en-US" sz="2400" b="1" dirty="0" smtClean="0">
                  <a:solidFill>
                    <a:srgbClr val="92D050"/>
                  </a:solidFill>
                </a:rPr>
                <a:t>C</a:t>
              </a:r>
              <a:endParaRPr lang="it-IT" sz="2400" b="1" dirty="0">
                <a:solidFill>
                  <a:srgbClr val="92D050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323528" y="1209526"/>
            <a:ext cx="2506683" cy="923330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N</a:t>
            </a:r>
            <a:r>
              <a:rPr lang="en-US" baseline="-25000" dirty="0" err="1" smtClean="0">
                <a:solidFill>
                  <a:srgbClr val="FFFF00"/>
                </a:solidFill>
              </a:rPr>
              <a:t>part</a:t>
            </a:r>
            <a:r>
              <a:rPr lang="en-US" dirty="0" smtClean="0">
                <a:solidFill>
                  <a:srgbClr val="FFFF00"/>
                </a:solidFill>
              </a:rPr>
              <a:t>  ≥ 18           </a:t>
            </a:r>
            <a:r>
              <a:rPr lang="en-US" dirty="0" smtClean="0"/>
              <a:t>0−4</a:t>
            </a:r>
            <a:r>
              <a:rPr lang="en-US" dirty="0"/>
              <a:t>%, </a:t>
            </a: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11 ≤ </a:t>
            </a:r>
            <a:r>
              <a:rPr lang="en-US" dirty="0" err="1" smtClean="0">
                <a:solidFill>
                  <a:srgbClr val="FFFF00"/>
                </a:solidFill>
              </a:rPr>
              <a:t>N</a:t>
            </a:r>
            <a:r>
              <a:rPr lang="en-US" baseline="-25000" dirty="0" err="1" smtClean="0">
                <a:solidFill>
                  <a:srgbClr val="FFFF00"/>
                </a:solidFill>
              </a:rPr>
              <a:t>part</a:t>
            </a:r>
            <a:r>
              <a:rPr lang="en-US" baseline="-25000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≤ 17</a:t>
            </a:r>
            <a:r>
              <a:rPr lang="en-US" baseline="-25000" dirty="0" smtClean="0">
                <a:solidFill>
                  <a:srgbClr val="FFFF00"/>
                </a:solidFill>
              </a:rPr>
              <a:t>      </a:t>
            </a:r>
            <a:r>
              <a:rPr lang="en-US" dirty="0" smtClean="0"/>
              <a:t>4-32</a:t>
            </a:r>
            <a:r>
              <a:rPr lang="en-US" dirty="0"/>
              <a:t>%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8 </a:t>
            </a:r>
            <a:r>
              <a:rPr lang="en-US" dirty="0">
                <a:solidFill>
                  <a:srgbClr val="FFFF00"/>
                </a:solidFill>
              </a:rPr>
              <a:t>≤ </a:t>
            </a:r>
            <a:r>
              <a:rPr lang="en-US" dirty="0" err="1">
                <a:solidFill>
                  <a:srgbClr val="FFFF00"/>
                </a:solidFill>
              </a:rPr>
              <a:t>N</a:t>
            </a:r>
            <a:r>
              <a:rPr lang="en-US" baseline="-25000" dirty="0" err="1">
                <a:solidFill>
                  <a:srgbClr val="FFFF00"/>
                </a:solidFill>
              </a:rPr>
              <a:t>part</a:t>
            </a:r>
            <a:r>
              <a:rPr lang="en-US" baseline="-25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≤ </a:t>
            </a:r>
            <a:r>
              <a:rPr lang="en-US" dirty="0" smtClean="0">
                <a:solidFill>
                  <a:srgbClr val="FFFF00"/>
                </a:solidFill>
              </a:rPr>
              <a:t>10  </a:t>
            </a:r>
            <a:r>
              <a:rPr lang="en-US" baseline="-25000" dirty="0" smtClean="0">
                <a:solidFill>
                  <a:srgbClr val="FFFF00"/>
                </a:solidFill>
              </a:rPr>
              <a:t>      </a:t>
            </a:r>
            <a:r>
              <a:rPr lang="en-US" dirty="0" smtClean="0"/>
              <a:t>32-49%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277138" y="61435"/>
            <a:ext cx="4232890" cy="369332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p-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the ridge, possible interpretations: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r>
              <a:rPr lang="it-IT" dirty="0" smtClean="0"/>
              <a:t>6/20/2013</a:t>
            </a:r>
            <a:endParaRPr lang="it-IT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it-IT" dirty="0" smtClean="0"/>
              <a:t>E. Scapparone h3QCD2013</a:t>
            </a:r>
            <a:endParaRPr lang="it-IT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29AB144E-2229-489E-B527-CB589B821120}" type="slidenum">
              <a:rPr lang="it-IT" smtClean="0"/>
              <a:t>15</a:t>
            </a:fld>
            <a:endParaRPr lang="it-IT" dirty="0"/>
          </a:p>
        </p:txBody>
      </p:sp>
      <p:sp>
        <p:nvSpPr>
          <p:cNvPr id="29" name="Rectangle 28"/>
          <p:cNvSpPr/>
          <p:nvPr/>
        </p:nvSpPr>
        <p:spPr>
          <a:xfrm>
            <a:off x="323528" y="6165304"/>
            <a:ext cx="3456446" cy="432048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r>
              <a:rPr lang="en-US" dirty="0" smtClean="0">
                <a:solidFill>
                  <a:schemeClr val="bg1"/>
                </a:solidFill>
              </a:rPr>
              <a:t>ALICE 0-20 % centrality</a:t>
            </a:r>
            <a:endParaRPr lang="it-IT" dirty="0"/>
          </a:p>
        </p:txBody>
      </p:sp>
      <p:grpSp>
        <p:nvGrpSpPr>
          <p:cNvPr id="12" name="Group 11"/>
          <p:cNvGrpSpPr/>
          <p:nvPr/>
        </p:nvGrpSpPr>
        <p:grpSpPr>
          <a:xfrm>
            <a:off x="313137" y="2132855"/>
            <a:ext cx="3676828" cy="3960441"/>
            <a:chOff x="323528" y="2132855"/>
            <a:chExt cx="3676828" cy="3960441"/>
          </a:xfrm>
        </p:grpSpPr>
        <p:grpSp>
          <p:nvGrpSpPr>
            <p:cNvPr id="11" name="Group 10"/>
            <p:cNvGrpSpPr/>
            <p:nvPr/>
          </p:nvGrpSpPr>
          <p:grpSpPr>
            <a:xfrm>
              <a:off x="323528" y="2132855"/>
              <a:ext cx="3676828" cy="3960441"/>
              <a:chOff x="132130" y="1988840"/>
              <a:chExt cx="3676828" cy="3960441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32130" y="1988840"/>
                <a:ext cx="3676828" cy="3960441"/>
                <a:chOff x="217963" y="1976879"/>
                <a:chExt cx="3846355" cy="4227071"/>
              </a:xfrm>
              <a:solidFill>
                <a:schemeClr val="accent1">
                  <a:lumMod val="60000"/>
                  <a:lumOff val="40000"/>
                  <a:alpha val="0"/>
                </a:schemeClr>
              </a:solidFill>
            </p:grpSpPr>
            <p:pic>
              <p:nvPicPr>
                <p:cNvPr id="6" name="Picture 6" descr="bozek1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3975"/>
                <a:stretch>
                  <a:fillRect/>
                </a:stretch>
              </p:blipFill>
              <p:spPr bwMode="auto">
                <a:xfrm>
                  <a:off x="217963" y="2076636"/>
                  <a:ext cx="3616924" cy="1912937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xtLst/>
              </p:spPr>
            </p:pic>
            <p:pic>
              <p:nvPicPr>
                <p:cNvPr id="7" name="Picture 7" descr="bozek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8754" b="4176"/>
                <a:stretch>
                  <a:fillRect/>
                </a:stretch>
              </p:blipFill>
              <p:spPr bwMode="auto">
                <a:xfrm>
                  <a:off x="219075" y="3986213"/>
                  <a:ext cx="3614738" cy="2217737"/>
                </a:xfrm>
                <a:prstGeom prst="rect">
                  <a:avLst/>
                </a:prstGeom>
                <a:grpFill/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extLst/>
              </p:spPr>
            </p:pic>
            <p:sp>
              <p:nvSpPr>
                <p:cNvPr id="8" name="Rectangle 9"/>
                <p:cNvSpPr>
                  <a:spLocks noChangeArrowheads="1"/>
                </p:cNvSpPr>
                <p:nvPr/>
              </p:nvSpPr>
              <p:spPr bwMode="auto">
                <a:xfrm>
                  <a:off x="2382959" y="3052862"/>
                  <a:ext cx="471487" cy="249237"/>
                </a:xfrm>
                <a:prstGeom prst="rect">
                  <a:avLst/>
                </a:prstGeom>
                <a:noFill/>
                <a:ln w="28575">
                  <a:solidFill>
                    <a:srgbClr val="0000FF">
                      <a:alpha val="0"/>
                    </a:srgbClr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  <a:ex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9" name="Rectangle 10"/>
                <p:cNvSpPr>
                  <a:spLocks noChangeArrowheads="1"/>
                </p:cNvSpPr>
                <p:nvPr/>
              </p:nvSpPr>
              <p:spPr bwMode="auto">
                <a:xfrm>
                  <a:off x="2144814" y="2485281"/>
                  <a:ext cx="935615" cy="420580"/>
                </a:xfrm>
                <a:prstGeom prst="rect">
                  <a:avLst/>
                </a:prstGeom>
                <a:grpFill/>
                <a:ln w="2857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0" name="Rectangle 11"/>
                <p:cNvSpPr>
                  <a:spLocks noChangeArrowheads="1"/>
                </p:cNvSpPr>
                <p:nvPr/>
              </p:nvSpPr>
              <p:spPr bwMode="auto">
                <a:xfrm>
                  <a:off x="3054668" y="1976879"/>
                  <a:ext cx="1009650" cy="503238"/>
                </a:xfrm>
                <a:prstGeom prst="rect">
                  <a:avLst/>
                </a:prstGeom>
                <a:grpFill/>
                <a:ln w="9525">
                  <a:solidFill>
                    <a:srgbClr val="0000FF">
                      <a:alpha val="0"/>
                    </a:srgbClr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24" name="Rectangle 10"/>
              <p:cNvSpPr>
                <a:spLocks noChangeArrowheads="1"/>
              </p:cNvSpPr>
              <p:nvPr/>
            </p:nvSpPr>
            <p:spPr bwMode="auto">
              <a:xfrm>
                <a:off x="2868434" y="2060849"/>
                <a:ext cx="467550" cy="37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  <a:alpha val="0"/>
                </a:schemeClr>
              </a:solidFill>
              <a:ln w="2857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444836" y="5109519"/>
                <a:ext cx="462868" cy="119681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7" name="Rectangle 10"/>
              <p:cNvSpPr>
                <a:spLocks noChangeArrowheads="1"/>
              </p:cNvSpPr>
              <p:nvPr/>
            </p:nvSpPr>
            <p:spPr bwMode="auto">
              <a:xfrm>
                <a:off x="1942721" y="4856205"/>
                <a:ext cx="908329" cy="228979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  <a:alpha val="0"/>
                </a:schemeClr>
              </a:solidFill>
              <a:ln w="2857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8" name="Rectangle 10"/>
              <p:cNvSpPr>
                <a:spLocks noChangeArrowheads="1"/>
              </p:cNvSpPr>
              <p:nvPr/>
            </p:nvSpPr>
            <p:spPr bwMode="auto">
              <a:xfrm>
                <a:off x="2860590" y="4602294"/>
                <a:ext cx="525161" cy="482891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  <a:alpha val="0"/>
                </a:schemeClr>
              </a:solidFill>
              <a:ln w="2857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5" name="Right Arrow 24"/>
              <p:cNvSpPr/>
              <p:nvPr/>
            </p:nvSpPr>
            <p:spPr>
              <a:xfrm>
                <a:off x="3310144" y="2231154"/>
                <a:ext cx="302741" cy="45719"/>
              </a:xfrm>
              <a:prstGeom prst="rightArrow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0" name="Right Arrow 29"/>
              <p:cNvSpPr/>
              <p:nvPr/>
            </p:nvSpPr>
            <p:spPr>
              <a:xfrm>
                <a:off x="3405163" y="4823441"/>
                <a:ext cx="302741" cy="45719"/>
              </a:xfrm>
              <a:prstGeom prst="rightArrow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33" name="Rectangle 32"/>
            <p:cNvSpPr/>
            <p:nvPr/>
          </p:nvSpPr>
          <p:spPr>
            <a:xfrm>
              <a:off x="1660860" y="3140968"/>
              <a:ext cx="462868" cy="252027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000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283236" y="503700"/>
            <a:ext cx="2765437" cy="646331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Flow: 3+1 viscous hydro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P. </a:t>
            </a:r>
            <a:r>
              <a:rPr lang="en-US" b="1" dirty="0" err="1" smtClean="0">
                <a:solidFill>
                  <a:srgbClr val="FFFF00"/>
                </a:solidFill>
              </a:rPr>
              <a:t>Bozek</a:t>
            </a:r>
            <a:r>
              <a:rPr lang="en-US" b="1" dirty="0" smtClean="0">
                <a:solidFill>
                  <a:srgbClr val="FFFF00"/>
                </a:solidFill>
              </a:rPr>
              <a:t>, (arXiv:1112.0915</a:t>
            </a:r>
            <a:r>
              <a:rPr lang="en-US" b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9247" y="1124744"/>
            <a:ext cx="705001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</a:t>
            </a:r>
            <a:r>
              <a:rPr lang="en-US" sz="2400" b="1" dirty="0" smtClean="0">
                <a:solidFill>
                  <a:srgbClr val="0000FF"/>
                </a:solidFill>
              </a:rPr>
              <a:t>G</a:t>
            </a:r>
            <a:r>
              <a:rPr lang="en-US" sz="2400" b="1" dirty="0" smtClean="0">
                <a:solidFill>
                  <a:srgbClr val="92D050"/>
                </a:solidFill>
              </a:rPr>
              <a:t>C</a:t>
            </a:r>
            <a:endParaRPr lang="it-IT" sz="2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63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29" grpId="0" animBg="1"/>
      <p:bldP spid="32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020272" y="2780928"/>
            <a:ext cx="2123728" cy="122413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r>
              <a:rPr lang="it-IT" dirty="0" smtClean="0"/>
              <a:t>6/20/2013</a:t>
            </a:r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78024" y="6520259"/>
            <a:ext cx="2895600" cy="365125"/>
          </a:xfrm>
        </p:spPr>
        <p:txBody>
          <a:bodyPr/>
          <a:lstStyle/>
          <a:p>
            <a:r>
              <a:rPr lang="it-IT" dirty="0" smtClean="0"/>
              <a:t>E. Scapparone h3QCD2013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29AB144E-2229-489E-B527-CB589B821120}" type="slidenum">
              <a:rPr lang="it-IT" smtClean="0"/>
              <a:t>16</a:t>
            </a:fld>
            <a:endParaRPr lang="it-IT" dirty="0"/>
          </a:p>
        </p:txBody>
      </p:sp>
      <p:pic>
        <p:nvPicPr>
          <p:cNvPr id="5" name="Picture 4" descr="C:\Users\Roberta\Application Data\SSH\temp\RpA_RAp_theory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"/>
          <a:stretch/>
        </p:blipFill>
        <p:spPr bwMode="auto">
          <a:xfrm>
            <a:off x="207045" y="2707812"/>
            <a:ext cx="4154074" cy="280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427984" y="4221088"/>
            <a:ext cx="3456384" cy="646331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dominant error source is due to </a:t>
            </a:r>
            <a:endParaRPr lang="en-US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normalization to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pp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collisions</a:t>
            </a:r>
            <a:endParaRPr lang="it-IT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675" y="5674022"/>
            <a:ext cx="8937641" cy="923330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60000"/>
            </a:pPr>
            <a:r>
              <a:rPr lang="en-US" dirty="0" smtClean="0"/>
              <a:t>Shadowing </a:t>
            </a:r>
            <a:r>
              <a:rPr lang="en-US" dirty="0"/>
              <a:t>EPS09 NLO calculations (R. Vogt) </a:t>
            </a:r>
            <a:r>
              <a:rPr lang="en-US" dirty="0" smtClean="0"/>
              <a:t> and models </a:t>
            </a:r>
            <a:r>
              <a:rPr lang="en-US" dirty="0"/>
              <a:t>including coherent </a:t>
            </a:r>
            <a:r>
              <a:rPr lang="en-US" dirty="0" err="1"/>
              <a:t>parton</a:t>
            </a:r>
            <a:r>
              <a:rPr lang="en-US" dirty="0"/>
              <a:t> energy loss contribution (F. </a:t>
            </a:r>
            <a:r>
              <a:rPr lang="en-US" dirty="0" err="1"/>
              <a:t>Arleo</a:t>
            </a:r>
            <a:r>
              <a:rPr lang="en-US" dirty="0"/>
              <a:t> et al</a:t>
            </a:r>
            <a:r>
              <a:rPr lang="en-US" dirty="0" smtClean="0"/>
              <a:t>) reproduce the data.</a:t>
            </a:r>
          </a:p>
          <a:p>
            <a:r>
              <a:rPr lang="en-US" dirty="0" smtClean="0"/>
              <a:t>CGC </a:t>
            </a:r>
            <a:r>
              <a:rPr lang="en-US" dirty="0"/>
              <a:t>description (Q</a:t>
            </a:r>
            <a:r>
              <a:rPr lang="en-US" baseline="30000" dirty="0"/>
              <a:t>2</a:t>
            </a:r>
            <a:r>
              <a:rPr lang="en-US" baseline="-25000" dirty="0"/>
              <a:t>S0,A</a:t>
            </a:r>
            <a:r>
              <a:rPr lang="en-US" dirty="0"/>
              <a:t> = 0.7-1.2 </a:t>
            </a:r>
            <a:r>
              <a:rPr lang="en-US" dirty="0" err="1"/>
              <a:t>GeV</a:t>
            </a:r>
            <a:r>
              <a:rPr lang="en-US" dirty="0"/>
              <a:t>/c</a:t>
            </a:r>
            <a:r>
              <a:rPr lang="en-US" baseline="30000" dirty="0"/>
              <a:t>2</a:t>
            </a:r>
            <a:r>
              <a:rPr lang="en-US" dirty="0"/>
              <a:t>, H. </a:t>
            </a:r>
            <a:r>
              <a:rPr lang="en-US" dirty="0" err="1"/>
              <a:t>Fujii</a:t>
            </a:r>
            <a:r>
              <a:rPr lang="en-US" dirty="0"/>
              <a:t> et al) seems not to be </a:t>
            </a:r>
            <a:r>
              <a:rPr lang="en-US" dirty="0" smtClean="0"/>
              <a:t>favored</a:t>
            </a:r>
            <a:endParaRPr lang="it-IT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828572"/>
              </p:ext>
            </p:extLst>
          </p:nvPr>
        </p:nvGraphicFramePr>
        <p:xfrm>
          <a:off x="4465294" y="2854755"/>
          <a:ext cx="2513012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" name="Equation" r:id="rId4" imgW="1168200" imgH="507960" progId="Equation.3">
                  <p:embed/>
                </p:oleObj>
              </mc:Choice>
              <mc:Fallback>
                <p:oleObj name="Equation" r:id="rId4" imgW="1168200" imgH="50796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5294" y="2854755"/>
                        <a:ext cx="2513012" cy="10922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757636"/>
              </p:ext>
            </p:extLst>
          </p:nvPr>
        </p:nvGraphicFramePr>
        <p:xfrm>
          <a:off x="7049701" y="2987353"/>
          <a:ext cx="2025650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" name="Equation" r:id="rId6" imgW="1155600" imgH="457200" progId="Equation.3">
                  <p:embed/>
                </p:oleObj>
              </mc:Choice>
              <mc:Fallback>
                <p:oleObj name="Equation" r:id="rId6" imgW="1155600" imgH="457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9701" y="2987353"/>
                        <a:ext cx="2025650" cy="8016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461319" y="540929"/>
            <a:ext cx="8009238" cy="2095983"/>
            <a:chOff x="609600" y="3546389"/>
            <a:chExt cx="8009238" cy="2095983"/>
          </a:xfrm>
          <a:solidFill>
            <a:srgbClr val="FFFF00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609600" y="3552568"/>
              <a:ext cx="3956222" cy="2089804"/>
            </a:xfrm>
            <a:prstGeom prst="rect">
              <a:avLst/>
            </a:prstGeom>
            <a:solidFill>
              <a:schemeClr val="tx1"/>
            </a:solidFill>
            <a:ln w="57150" cap="flat" cmpd="sng" algn="ctr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4666423" y="3546389"/>
              <a:ext cx="3952415" cy="2095983"/>
            </a:xfrm>
            <a:prstGeom prst="rect">
              <a:avLst/>
            </a:prstGeom>
            <a:solidFill>
              <a:schemeClr val="tx1"/>
            </a:solidFill>
            <a:ln w="28575" cap="flat" cmpd="sng" algn="ctr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481263" y="3601192"/>
              <a:ext cx="2374922" cy="1656608"/>
              <a:chOff x="0" y="3061054"/>
              <a:chExt cx="5264449" cy="3838313"/>
            </a:xfrm>
            <a:grpFill/>
          </p:grpSpPr>
          <p:pic>
            <p:nvPicPr>
              <p:cNvPr id="52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061054"/>
                <a:ext cx="5236249" cy="3838313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3" name="Rectangle 52"/>
              <p:cNvSpPr/>
              <p:nvPr/>
            </p:nvSpPr>
            <p:spPr bwMode="auto">
              <a:xfrm>
                <a:off x="3609600" y="3153700"/>
                <a:ext cx="1654849" cy="130826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</p:grpSp>
        <p:cxnSp>
          <p:nvCxnSpPr>
            <p:cNvPr id="35" name="Straight Connector 34"/>
            <p:cNvCxnSpPr/>
            <p:nvPr/>
          </p:nvCxnSpPr>
          <p:spPr bwMode="auto">
            <a:xfrm>
              <a:off x="795463" y="4162576"/>
              <a:ext cx="3760295" cy="675806"/>
            </a:xfrm>
            <a:prstGeom prst="line">
              <a:avLst/>
            </a:prstGeom>
            <a:grpFill/>
            <a:ln w="28575" cap="flat" cmpd="sng" algn="ctr">
              <a:solidFill>
                <a:srgbClr val="0099FF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3279582" y="4647882"/>
              <a:ext cx="712295" cy="76200"/>
            </a:xfrm>
            <a:prstGeom prst="line">
              <a:avLst/>
            </a:prstGeom>
            <a:grpFill/>
            <a:ln w="76200" cap="flat" cmpd="sng" algn="ctr">
              <a:solidFill>
                <a:srgbClr val="FF0000"/>
              </a:solidFill>
              <a:prstDash val="dash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Connector 36"/>
            <p:cNvCxnSpPr/>
            <p:nvPr/>
          </p:nvCxnSpPr>
          <p:spPr bwMode="auto">
            <a:xfrm flipH="1" flipV="1">
              <a:off x="1189710" y="4223536"/>
              <a:ext cx="583105" cy="106680"/>
            </a:xfrm>
            <a:prstGeom prst="line">
              <a:avLst/>
            </a:prstGeom>
            <a:grpFill/>
            <a:ln w="76200" cap="flat" cmpd="sng" algn="ctr">
              <a:solidFill>
                <a:srgbClr val="FF0000"/>
              </a:solidFill>
              <a:prstDash val="dash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" name="TextBox 37"/>
            <p:cNvSpPr txBox="1"/>
            <p:nvPr/>
          </p:nvSpPr>
          <p:spPr>
            <a:xfrm>
              <a:off x="1298383" y="3849773"/>
              <a:ext cx="346570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2060"/>
                  </a:solidFill>
                </a:rPr>
                <a:t>p</a:t>
              </a:r>
              <a:endParaRPr lang="it-IT" b="1" dirty="0">
                <a:solidFill>
                  <a:srgbClr val="00206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699737" y="4251223"/>
              <a:ext cx="516488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002060"/>
                  </a:solidFill>
                </a:rPr>
                <a:t>Pb</a:t>
              </a:r>
              <a:endParaRPr lang="it-IT" b="1" dirty="0">
                <a:solidFill>
                  <a:srgbClr val="00206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81261" y="5210324"/>
              <a:ext cx="1619354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2.03&lt;</a:t>
              </a:r>
              <a:r>
                <a:rPr lang="en-US" i="1" dirty="0" err="1" smtClean="0">
                  <a:solidFill>
                    <a:srgbClr val="FF0000"/>
                  </a:solidFill>
                </a:rPr>
                <a:t>y</a:t>
              </a:r>
              <a:r>
                <a:rPr lang="en-US" baseline="-25000" dirty="0" err="1" smtClean="0">
                  <a:solidFill>
                    <a:srgbClr val="FF0000"/>
                  </a:solidFill>
                </a:rPr>
                <a:t>CMS</a:t>
              </a:r>
              <a:r>
                <a:rPr lang="en-US" dirty="0" smtClean="0">
                  <a:solidFill>
                    <a:srgbClr val="FF0000"/>
                  </a:solidFill>
                </a:rPr>
                <a:t>&lt;3.53</a:t>
              </a:r>
              <a:endParaRPr lang="it-IT" dirty="0">
                <a:solidFill>
                  <a:srgbClr val="FF0000"/>
                </a:solidFill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5459905" y="3608173"/>
              <a:ext cx="2362200" cy="1651586"/>
              <a:chOff x="0" y="3115528"/>
              <a:chExt cx="5236249" cy="3826677"/>
            </a:xfrm>
            <a:grpFill/>
          </p:grpSpPr>
          <p:pic>
            <p:nvPicPr>
              <p:cNvPr id="50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115528"/>
                <a:ext cx="5236249" cy="3826677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1" name="Rectangle 50"/>
              <p:cNvSpPr/>
              <p:nvPr/>
            </p:nvSpPr>
            <p:spPr bwMode="auto">
              <a:xfrm>
                <a:off x="3581400" y="3182333"/>
                <a:ext cx="1654849" cy="130826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</p:grpSp>
        <p:cxnSp>
          <p:nvCxnSpPr>
            <p:cNvPr id="42" name="Straight Connector 41"/>
            <p:cNvCxnSpPr/>
            <p:nvPr/>
          </p:nvCxnSpPr>
          <p:spPr bwMode="auto">
            <a:xfrm>
              <a:off x="4774105" y="4146046"/>
              <a:ext cx="3760295" cy="675806"/>
            </a:xfrm>
            <a:prstGeom prst="line">
              <a:avLst/>
            </a:prstGeom>
            <a:grpFill/>
            <a:ln w="28575" cap="flat" cmpd="sng" algn="ctr">
              <a:solidFill>
                <a:srgbClr val="00B0F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7258224" y="4631352"/>
              <a:ext cx="712295" cy="76200"/>
            </a:xfrm>
            <a:prstGeom prst="line">
              <a:avLst/>
            </a:prstGeom>
            <a:grpFill/>
            <a:ln w="76200" cap="flat" cmpd="sng" algn="ctr">
              <a:solidFill>
                <a:srgbClr val="FF0000"/>
              </a:solidFill>
              <a:prstDash val="dash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Connector 43"/>
            <p:cNvCxnSpPr/>
            <p:nvPr/>
          </p:nvCxnSpPr>
          <p:spPr bwMode="auto">
            <a:xfrm flipH="1" flipV="1">
              <a:off x="5168352" y="4207006"/>
              <a:ext cx="583105" cy="106680"/>
            </a:xfrm>
            <a:prstGeom prst="line">
              <a:avLst/>
            </a:prstGeom>
            <a:grpFill/>
            <a:ln w="76200" cap="flat" cmpd="sng" algn="ctr">
              <a:solidFill>
                <a:srgbClr val="FF0000"/>
              </a:solidFill>
              <a:prstDash val="dash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" name="TextBox 44"/>
            <p:cNvSpPr txBox="1"/>
            <p:nvPr/>
          </p:nvSpPr>
          <p:spPr>
            <a:xfrm>
              <a:off x="5181600" y="3810000"/>
              <a:ext cx="516488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002060"/>
                  </a:solidFill>
                </a:rPr>
                <a:t>Pb</a:t>
              </a:r>
              <a:endParaRPr lang="it-IT" b="1" dirty="0">
                <a:solidFill>
                  <a:srgbClr val="00206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686079" y="4251223"/>
              <a:ext cx="346570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2060"/>
                  </a:solidFill>
                </a:rPr>
                <a:t>p</a:t>
              </a:r>
              <a:endParaRPr lang="it-IT" b="1" dirty="0">
                <a:solidFill>
                  <a:srgbClr val="00206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459903" y="5210324"/>
              <a:ext cx="1760418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-4.46&lt;</a:t>
              </a:r>
              <a:r>
                <a:rPr lang="en-US" i="1" dirty="0" err="1" smtClean="0">
                  <a:solidFill>
                    <a:srgbClr val="FF0000"/>
                  </a:solidFill>
                </a:rPr>
                <a:t>y</a:t>
              </a:r>
              <a:r>
                <a:rPr lang="en-US" baseline="-25000" dirty="0" err="1" smtClean="0">
                  <a:solidFill>
                    <a:srgbClr val="FF0000"/>
                  </a:solidFill>
                </a:rPr>
                <a:t>CMS</a:t>
              </a:r>
              <a:r>
                <a:rPr lang="en-US" dirty="0" smtClean="0">
                  <a:solidFill>
                    <a:srgbClr val="FF0000"/>
                  </a:solidFill>
                </a:rPr>
                <a:t>&lt;-2.96</a:t>
              </a:r>
              <a:endParaRPr lang="it-IT" dirty="0">
                <a:solidFill>
                  <a:srgbClr val="FF0000"/>
                </a:solidFill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3723438" y="56291"/>
            <a:ext cx="1330814" cy="369332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J/</a:t>
            </a:r>
            <a:r>
              <a:rPr lang="en-US" b="1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Y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p-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Pb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67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10" y="154520"/>
            <a:ext cx="2705100" cy="301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119730" y="1560838"/>
            <a:ext cx="4895288" cy="92333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EM field </a:t>
            </a:r>
            <a:r>
              <a:rPr lang="en-US" dirty="0" smtClean="0">
                <a:sym typeface="Wingdings" pitchFamily="2" charset="2"/>
              </a:rPr>
              <a:t> photon flux</a:t>
            </a:r>
          </a:p>
          <a:p>
            <a:r>
              <a:rPr lang="en-US" dirty="0" smtClean="0">
                <a:sym typeface="Wingdings" pitchFamily="2" charset="2"/>
              </a:rPr>
              <a:t>When </a:t>
            </a:r>
            <a:r>
              <a:rPr lang="en-US" dirty="0" err="1" smtClean="0">
                <a:sym typeface="Wingdings" pitchFamily="2" charset="2"/>
              </a:rPr>
              <a:t>hadronic</a:t>
            </a:r>
            <a:r>
              <a:rPr lang="en-US" dirty="0" smtClean="0">
                <a:sym typeface="Wingdings" pitchFamily="2" charset="2"/>
              </a:rPr>
              <a:t> cross section becomes negligible</a:t>
            </a:r>
          </a:p>
          <a:p>
            <a:r>
              <a:rPr lang="en-US" dirty="0" smtClean="0">
                <a:sym typeface="Wingdings" pitchFamily="2" charset="2"/>
              </a:rPr>
              <a:t>(b&gt;2R) photons can give: </a:t>
            </a:r>
            <a:endParaRPr lang="en-US" dirty="0"/>
          </a:p>
        </p:txBody>
      </p:sp>
      <p:sp>
        <p:nvSpPr>
          <p:cNvPr id="7" name="Rettangolo 6"/>
          <p:cNvSpPr/>
          <p:nvPr/>
        </p:nvSpPr>
        <p:spPr>
          <a:xfrm>
            <a:off x="6120280" y="2607961"/>
            <a:ext cx="425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Pb</a:t>
            </a:r>
            <a:endParaRPr lang="en-US" dirty="0"/>
          </a:p>
        </p:txBody>
      </p:sp>
      <p:grpSp>
        <p:nvGrpSpPr>
          <p:cNvPr id="16" name="Gruppo 15"/>
          <p:cNvGrpSpPr/>
          <p:nvPr/>
        </p:nvGrpSpPr>
        <p:grpSpPr>
          <a:xfrm>
            <a:off x="5080258" y="2632647"/>
            <a:ext cx="2892343" cy="3748906"/>
            <a:chOff x="3714836" y="2780928"/>
            <a:chExt cx="2892343" cy="3748906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36" t="5884" r="9694" b="17648"/>
            <a:stretch/>
          </p:blipFill>
          <p:spPr bwMode="auto">
            <a:xfrm>
              <a:off x="4139952" y="4941168"/>
              <a:ext cx="2124000" cy="14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 descr="http://ars.els-cdn.com/content/image/1-s2.0-S0370269309008983-gr001.gif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" t="6338" r="61397" b="15232"/>
            <a:stretch/>
          </p:blipFill>
          <p:spPr bwMode="auto">
            <a:xfrm>
              <a:off x="4236553" y="2868362"/>
              <a:ext cx="2088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asellaDiTesto 5"/>
            <p:cNvSpPr txBox="1"/>
            <p:nvPr/>
          </p:nvSpPr>
          <p:spPr>
            <a:xfrm>
              <a:off x="3784909" y="2780928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Pb</a:t>
              </a:r>
              <a:endParaRPr lang="en-US" dirty="0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3871350" y="4134021"/>
              <a:ext cx="4251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/>
                <a:t>Pb</a:t>
              </a:r>
              <a:endParaRPr lang="en-US" dirty="0"/>
            </a:p>
          </p:txBody>
        </p:sp>
        <p:sp>
          <p:nvSpPr>
            <p:cNvPr id="9" name="Rettangolo 8"/>
            <p:cNvSpPr/>
            <p:nvPr/>
          </p:nvSpPr>
          <p:spPr>
            <a:xfrm>
              <a:off x="6182063" y="4041344"/>
              <a:ext cx="4251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/>
                <a:t>Pb</a:t>
              </a:r>
              <a:endParaRPr lang="en-US" dirty="0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3714836" y="4756502"/>
              <a:ext cx="4251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/>
                <a:t>Pb</a:t>
              </a:r>
              <a:endParaRPr lang="en-US" dirty="0"/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6051394" y="4711938"/>
              <a:ext cx="4251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/>
                <a:t>Pb</a:t>
              </a:r>
              <a:endParaRPr lang="en-US" dirty="0"/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3811437" y="6160502"/>
              <a:ext cx="4251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/>
                <a:t>Pb</a:t>
              </a:r>
              <a:endParaRPr lang="en-US" dirty="0"/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5969505" y="6160502"/>
              <a:ext cx="4251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/>
                <a:t>Pb</a:t>
              </a:r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6/20/2013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Scapparone h3QCD2013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6194-2F4E-40BF-92E9-0C81AE4C8826}" type="slidenum">
              <a:rPr lang="en-US" smtClean="0"/>
              <a:t>17</a:t>
            </a:fld>
            <a:endParaRPr lang="en-US"/>
          </a:p>
        </p:txBody>
      </p:sp>
      <p:sp>
        <p:nvSpPr>
          <p:cNvPr id="19" name="CasellaDiTesto 18"/>
          <p:cNvSpPr txBox="1"/>
          <p:nvPr/>
        </p:nvSpPr>
        <p:spPr>
          <a:xfrm>
            <a:off x="3690958" y="210126"/>
            <a:ext cx="2969274" cy="338554"/>
          </a:xfrm>
          <a:prstGeom prst="rect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Ultra Peripheral Collisions at LHC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22" name="Rectangle 5"/>
          <p:cNvSpPr/>
          <p:nvPr/>
        </p:nvSpPr>
        <p:spPr>
          <a:xfrm>
            <a:off x="170438" y="3819847"/>
            <a:ext cx="4012324" cy="2308324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b="1" u="sng" dirty="0" smtClean="0">
                <a:solidFill>
                  <a:srgbClr val="1506DC"/>
                </a:solidFill>
              </a:rPr>
              <a:t>Coherent </a:t>
            </a:r>
            <a:r>
              <a:rPr lang="en-US" sz="1600" b="1" u="sng" dirty="0" smtClean="0"/>
              <a:t>vector meson production:</a:t>
            </a:r>
            <a:endParaRPr lang="en-US" sz="1600" b="1" u="sng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p</a:t>
            </a:r>
            <a:r>
              <a:rPr lang="en-US" sz="1600" dirty="0" smtClean="0"/>
              <a:t>hoton </a:t>
            </a:r>
            <a:r>
              <a:rPr lang="en-US" sz="1600" dirty="0"/>
              <a:t>couples coherently to all </a:t>
            </a:r>
            <a:r>
              <a:rPr lang="en-US" sz="1600" dirty="0" smtClean="0"/>
              <a:t>nucleons</a:t>
            </a: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nn-NO" sz="1600" dirty="0" smtClean="0">
                <a:sym typeface="Symbol"/>
              </a:rPr>
              <a:t></a:t>
            </a:r>
            <a:r>
              <a:rPr lang="nn-NO" sz="1600" dirty="0"/>
              <a:t> </a:t>
            </a:r>
            <a:r>
              <a:rPr lang="nn-NO" sz="1600" dirty="0" smtClean="0"/>
              <a:t>p</a:t>
            </a:r>
            <a:r>
              <a:rPr lang="nn-NO" sz="1600" baseline="-25000" dirty="0" smtClean="0"/>
              <a:t>T</a:t>
            </a:r>
            <a:r>
              <a:rPr lang="nn-NO" sz="1600" dirty="0" smtClean="0">
                <a:sym typeface="Symbol"/>
              </a:rPr>
              <a:t></a:t>
            </a:r>
            <a:r>
              <a:rPr lang="nn-NO" sz="1600" dirty="0" smtClean="0"/>
              <a:t> ~ 1/R</a:t>
            </a:r>
            <a:r>
              <a:rPr lang="nn-NO" sz="1600" baseline="-25000" dirty="0" smtClean="0"/>
              <a:t>Pb</a:t>
            </a:r>
            <a:r>
              <a:rPr lang="nn-NO" sz="1600" dirty="0" smtClean="0"/>
              <a:t> ~ 60 </a:t>
            </a:r>
            <a:r>
              <a:rPr lang="nn-NO" sz="1600" dirty="0"/>
              <a:t>MeV/c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no neutron emission in ~80% of cases </a:t>
            </a:r>
            <a:endParaRPr lang="en-US" sz="1600" dirty="0"/>
          </a:p>
          <a:p>
            <a:endParaRPr lang="en-US" sz="1600" b="1" dirty="0" smtClean="0"/>
          </a:p>
          <a:p>
            <a:r>
              <a:rPr lang="en-US" sz="1600" b="1" u="sng" dirty="0" smtClean="0">
                <a:solidFill>
                  <a:srgbClr val="1506DC"/>
                </a:solidFill>
              </a:rPr>
              <a:t>Incoherent</a:t>
            </a:r>
            <a:r>
              <a:rPr lang="en-US" sz="1600" b="1" u="sng" dirty="0" smtClean="0"/>
              <a:t> vector meson production:</a:t>
            </a:r>
            <a:endParaRPr lang="en-US" sz="1600" b="1" u="sng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p</a:t>
            </a:r>
            <a:r>
              <a:rPr lang="en-US" sz="1600" dirty="0" smtClean="0"/>
              <a:t>hoton </a:t>
            </a:r>
            <a:r>
              <a:rPr lang="en-US" sz="1600" dirty="0"/>
              <a:t>couples to a single nucleon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n-NO" sz="1600" dirty="0">
                <a:sym typeface="Symbol"/>
              </a:rPr>
              <a:t></a:t>
            </a:r>
            <a:r>
              <a:rPr lang="nn-NO" sz="1600" dirty="0"/>
              <a:t> p</a:t>
            </a:r>
            <a:r>
              <a:rPr lang="nn-NO" sz="1600" baseline="-25000" dirty="0"/>
              <a:t>T</a:t>
            </a:r>
            <a:r>
              <a:rPr lang="nn-NO" sz="1600" dirty="0">
                <a:sym typeface="Symbol"/>
              </a:rPr>
              <a:t></a:t>
            </a:r>
            <a:r>
              <a:rPr lang="nn-NO" sz="1600" dirty="0"/>
              <a:t> ~ </a:t>
            </a:r>
            <a:r>
              <a:rPr lang="nn-NO" sz="1600" dirty="0" smtClean="0"/>
              <a:t>1/R</a:t>
            </a:r>
            <a:r>
              <a:rPr lang="nn-NO" sz="1600" baseline="-25000" dirty="0" smtClean="0"/>
              <a:t>p</a:t>
            </a:r>
            <a:r>
              <a:rPr lang="nn-NO" sz="1600" dirty="0" smtClean="0"/>
              <a:t> ~ 500 </a:t>
            </a:r>
            <a:r>
              <a:rPr lang="nn-NO" sz="1600" dirty="0"/>
              <a:t>MeV/c </a:t>
            </a:r>
            <a:endParaRPr lang="nn-NO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target </a:t>
            </a:r>
            <a:r>
              <a:rPr lang="en-US" sz="1600" dirty="0"/>
              <a:t>nucleus </a:t>
            </a:r>
            <a:r>
              <a:rPr lang="en-US" sz="1600" dirty="0" smtClean="0"/>
              <a:t>normally breaks up</a:t>
            </a:r>
            <a:endParaRPr lang="en-US" sz="1600" dirty="0"/>
          </a:p>
        </p:txBody>
      </p:sp>
      <p:sp>
        <p:nvSpPr>
          <p:cNvPr id="24" name="Rettangolo 23"/>
          <p:cNvSpPr/>
          <p:nvPr/>
        </p:nvSpPr>
        <p:spPr>
          <a:xfrm>
            <a:off x="7668344" y="2483604"/>
            <a:ext cx="425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Pb</a:t>
            </a:r>
            <a:endParaRPr lang="en-US" dirty="0"/>
          </a:p>
        </p:txBody>
      </p:sp>
      <p:grpSp>
        <p:nvGrpSpPr>
          <p:cNvPr id="30" name="Группа 23"/>
          <p:cNvGrpSpPr/>
          <p:nvPr/>
        </p:nvGrpSpPr>
        <p:grpSpPr>
          <a:xfrm>
            <a:off x="2843808" y="1998247"/>
            <a:ext cx="1051080" cy="369332"/>
            <a:chOff x="2532993" y="2796595"/>
            <a:chExt cx="1051080" cy="514366"/>
          </a:xfrm>
        </p:grpSpPr>
        <p:cxnSp>
          <p:nvCxnSpPr>
            <p:cNvPr id="31" name="Прямая соединительная линия 17"/>
            <p:cNvCxnSpPr/>
            <p:nvPr/>
          </p:nvCxnSpPr>
          <p:spPr>
            <a:xfrm flipH="1">
              <a:off x="2532993" y="2796595"/>
              <a:ext cx="756745" cy="0"/>
            </a:xfrm>
            <a:prstGeom prst="line">
              <a:avLst/>
            </a:prstGeom>
            <a:ln>
              <a:solidFill>
                <a:srgbClr val="1506D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18"/>
            <p:cNvCxnSpPr/>
            <p:nvPr/>
          </p:nvCxnSpPr>
          <p:spPr>
            <a:xfrm flipH="1">
              <a:off x="2532993" y="3184634"/>
              <a:ext cx="780392" cy="0"/>
            </a:xfrm>
            <a:prstGeom prst="line">
              <a:avLst/>
            </a:prstGeom>
            <a:ln>
              <a:solidFill>
                <a:srgbClr val="1506D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21"/>
            <p:cNvCxnSpPr/>
            <p:nvPr/>
          </p:nvCxnSpPr>
          <p:spPr>
            <a:xfrm>
              <a:off x="3187262" y="2796595"/>
              <a:ext cx="11824" cy="388039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25"/>
            <p:cNvSpPr txBox="1"/>
            <p:nvPr/>
          </p:nvSpPr>
          <p:spPr>
            <a:xfrm>
              <a:off x="3269563" y="2796595"/>
              <a:ext cx="314510" cy="5143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R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56016" y="1464961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b</a:t>
            </a:r>
          </a:p>
        </p:txBody>
      </p:sp>
      <p:grpSp>
        <p:nvGrpSpPr>
          <p:cNvPr id="35" name="Группа 22"/>
          <p:cNvGrpSpPr/>
          <p:nvPr/>
        </p:nvGrpSpPr>
        <p:grpSpPr>
          <a:xfrm>
            <a:off x="247838" y="1068732"/>
            <a:ext cx="670034" cy="1194708"/>
            <a:chOff x="212835" y="1989926"/>
            <a:chExt cx="670034" cy="1194708"/>
          </a:xfrm>
        </p:grpSpPr>
        <p:cxnSp>
          <p:nvCxnSpPr>
            <p:cNvPr id="36" name="Прямая соединительная линия 7"/>
            <p:cNvCxnSpPr/>
            <p:nvPr/>
          </p:nvCxnSpPr>
          <p:spPr>
            <a:xfrm flipH="1">
              <a:off x="212835" y="1989926"/>
              <a:ext cx="583773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9"/>
            <p:cNvCxnSpPr/>
            <p:nvPr/>
          </p:nvCxnSpPr>
          <p:spPr>
            <a:xfrm flipH="1">
              <a:off x="212835" y="3184634"/>
              <a:ext cx="670034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11"/>
            <p:cNvCxnSpPr/>
            <p:nvPr/>
          </p:nvCxnSpPr>
          <p:spPr>
            <a:xfrm>
              <a:off x="283779" y="1989926"/>
              <a:ext cx="23649" cy="1194708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3701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30868" y="665412"/>
            <a:ext cx="8958759" cy="299218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0" name="Группа 7"/>
          <p:cNvGrpSpPr/>
          <p:nvPr/>
        </p:nvGrpSpPr>
        <p:grpSpPr>
          <a:xfrm>
            <a:off x="395537" y="3573016"/>
            <a:ext cx="3586822" cy="2849926"/>
            <a:chOff x="5177260" y="942829"/>
            <a:chExt cx="4302966" cy="3242142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5070"/>
            <a:stretch/>
          </p:blipFill>
          <p:spPr bwMode="auto">
            <a:xfrm>
              <a:off x="5177260" y="1267016"/>
              <a:ext cx="3749040" cy="2917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2"/>
            <p:cNvSpPr txBox="1"/>
            <p:nvPr/>
          </p:nvSpPr>
          <p:spPr>
            <a:xfrm>
              <a:off x="5695569" y="942829"/>
              <a:ext cx="3784657" cy="38514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Nuclear gluon shadowing factor 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vs</a:t>
              </a:r>
              <a:r>
                <a:rPr lang="en-US" sz="1600" dirty="0" smtClean="0">
                  <a:solidFill>
                    <a:srgbClr val="FF0000"/>
                  </a:solidFill>
                </a:rPr>
                <a:t> x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21" name="Connettore 2 20"/>
          <p:cNvCxnSpPr/>
          <p:nvPr/>
        </p:nvCxnSpPr>
        <p:spPr>
          <a:xfrm flipH="1" flipV="1">
            <a:off x="1835696" y="5684108"/>
            <a:ext cx="753045" cy="895865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r>
              <a:rPr lang="it-IT" dirty="0" smtClean="0"/>
              <a:t>6/20/2013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en-US" dirty="0" smtClean="0"/>
              <a:t>E. </a:t>
            </a:r>
            <a:r>
              <a:rPr lang="en-US" dirty="0" err="1" smtClean="0"/>
              <a:t>Scapparone</a:t>
            </a:r>
            <a:r>
              <a:rPr lang="en-US" dirty="0" smtClean="0"/>
              <a:t> h3QCD2013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6194-2F4E-40BF-92E9-0C81AE4C8826}" type="slidenum">
              <a:rPr lang="en-US" smtClean="0"/>
              <a:t>18</a:t>
            </a:fld>
            <a:endParaRPr lang="en-US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1256653" y="6433591"/>
            <a:ext cx="2307235" cy="307777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Large uncertainties at small x</a:t>
            </a:r>
            <a:endParaRPr lang="en-US" sz="1400" dirty="0"/>
          </a:p>
        </p:txBody>
      </p:sp>
      <p:grpSp>
        <p:nvGrpSpPr>
          <p:cNvPr id="22" name="Gruppo 21"/>
          <p:cNvGrpSpPr/>
          <p:nvPr/>
        </p:nvGrpSpPr>
        <p:grpSpPr>
          <a:xfrm>
            <a:off x="3985540" y="3875903"/>
            <a:ext cx="5104087" cy="2533513"/>
            <a:chOff x="3985540" y="3875903"/>
            <a:chExt cx="5104087" cy="2533513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3875903"/>
              <a:ext cx="4949675" cy="812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8" name="Gruppo 17"/>
            <p:cNvGrpSpPr/>
            <p:nvPr/>
          </p:nvGrpSpPr>
          <p:grpSpPr>
            <a:xfrm>
              <a:off x="3985540" y="4615704"/>
              <a:ext cx="2495570" cy="801818"/>
              <a:chOff x="4788024" y="5653902"/>
              <a:chExt cx="2495570" cy="801818"/>
            </a:xfrm>
          </p:grpSpPr>
          <p:sp>
            <p:nvSpPr>
              <p:cNvPr id="5" name="CasellaDiTesto 4"/>
              <p:cNvSpPr txBox="1"/>
              <p:nvPr/>
            </p:nvSpPr>
            <p:spPr>
              <a:xfrm>
                <a:off x="4788024" y="5877272"/>
                <a:ext cx="13340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g</a:t>
                </a:r>
                <a:r>
                  <a:rPr lang="en-US" baseline="30000" dirty="0" err="1" smtClean="0"/>
                  <a:t>Pb</a:t>
                </a:r>
                <a:r>
                  <a:rPr lang="en-US" dirty="0" smtClean="0"/>
                  <a:t>(x,Q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) = </a:t>
                </a:r>
                <a:endParaRPr lang="en-US" dirty="0"/>
              </a:p>
            </p:txBody>
          </p:sp>
          <p:grpSp>
            <p:nvGrpSpPr>
              <p:cNvPr id="15" name="Gruppo 14"/>
              <p:cNvGrpSpPr/>
              <p:nvPr/>
            </p:nvGrpSpPr>
            <p:grpSpPr>
              <a:xfrm>
                <a:off x="6012160" y="5653902"/>
                <a:ext cx="1271434" cy="801818"/>
                <a:chOff x="7380312" y="5641545"/>
                <a:chExt cx="1271434" cy="801818"/>
              </a:xfrm>
            </p:grpSpPr>
            <p:sp>
              <p:nvSpPr>
                <p:cNvPr id="6" name="Rettangolo 5"/>
                <p:cNvSpPr/>
                <p:nvPr/>
              </p:nvSpPr>
              <p:spPr>
                <a:xfrm>
                  <a:off x="7457655" y="5641545"/>
                  <a:ext cx="102303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err="1" smtClean="0"/>
                    <a:t>G</a:t>
                  </a:r>
                  <a:r>
                    <a:rPr lang="en-US" baseline="-25000" dirty="0" err="1" smtClean="0"/>
                    <a:t>Pb</a:t>
                  </a:r>
                  <a:r>
                    <a:rPr lang="en-US" dirty="0" smtClean="0"/>
                    <a:t>(x,Q</a:t>
                  </a:r>
                  <a:r>
                    <a:rPr lang="en-US" baseline="30000" dirty="0" smtClean="0"/>
                    <a:t>2</a:t>
                  </a:r>
                  <a:r>
                    <a:rPr lang="en-US" dirty="0" smtClean="0"/>
                    <a:t>)</a:t>
                  </a:r>
                  <a:endParaRPr lang="en-US" dirty="0"/>
                </a:p>
              </p:txBody>
            </p:sp>
            <p:sp>
              <p:nvSpPr>
                <p:cNvPr id="7" name="Rettangolo 6"/>
                <p:cNvSpPr/>
                <p:nvPr/>
              </p:nvSpPr>
              <p:spPr>
                <a:xfrm>
                  <a:off x="7470012" y="6074031"/>
                  <a:ext cx="118173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A </a:t>
                  </a:r>
                  <a:r>
                    <a:rPr lang="en-US" dirty="0" err="1" smtClean="0"/>
                    <a:t>G</a:t>
                  </a:r>
                  <a:r>
                    <a:rPr lang="en-US" baseline="-25000" dirty="0" err="1" smtClean="0"/>
                    <a:t>p</a:t>
                  </a:r>
                  <a:r>
                    <a:rPr lang="en-US" dirty="0" smtClean="0"/>
                    <a:t> (x,Q</a:t>
                  </a:r>
                  <a:r>
                    <a:rPr lang="en-US" baseline="30000" dirty="0" smtClean="0"/>
                    <a:t>2</a:t>
                  </a:r>
                  <a:r>
                    <a:rPr lang="en-US" dirty="0" smtClean="0"/>
                    <a:t>)</a:t>
                  </a:r>
                  <a:endParaRPr lang="en-US" dirty="0"/>
                </a:p>
              </p:txBody>
            </p:sp>
            <p:cxnSp>
              <p:nvCxnSpPr>
                <p:cNvPr id="9" name="Connettore 1 8"/>
                <p:cNvCxnSpPr/>
                <p:nvPr/>
              </p:nvCxnSpPr>
              <p:spPr>
                <a:xfrm>
                  <a:off x="7380312" y="6074031"/>
                  <a:ext cx="11516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3" name="Rettangolo 22"/>
            <p:cNvSpPr/>
            <p:nvPr/>
          </p:nvSpPr>
          <p:spPr>
            <a:xfrm>
              <a:off x="6444208" y="5119986"/>
              <a:ext cx="2638168" cy="923330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FF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J</a:t>
              </a:r>
              <a:r>
                <a:rPr lang="en-US" dirty="0" smtClean="0">
                  <a:solidFill>
                    <a:srgbClr val="FFFF00"/>
                  </a:solidFill>
                </a:rPr>
                <a:t>/</a:t>
              </a:r>
              <a:r>
                <a:rPr lang="en-US" dirty="0" smtClean="0">
                  <a:solidFill>
                    <a:srgbClr val="FFFF00"/>
                  </a:solidFill>
                  <a:latin typeface="Symbol" pitchFamily="18" charset="2"/>
                </a:rPr>
                <a:t>Y</a:t>
              </a:r>
              <a:r>
                <a:rPr lang="en-US" dirty="0" smtClean="0">
                  <a:solidFill>
                    <a:srgbClr val="FFFF00"/>
                  </a:solidFill>
                </a:rPr>
                <a:t> in </a:t>
              </a:r>
              <a:r>
                <a:rPr lang="en-US" dirty="0" err="1" smtClean="0">
                  <a:solidFill>
                    <a:srgbClr val="FFFF00"/>
                  </a:solidFill>
                </a:rPr>
                <a:t>Pb-Pb</a:t>
              </a:r>
              <a:r>
                <a:rPr lang="en-US" dirty="0" smtClean="0">
                  <a:solidFill>
                    <a:srgbClr val="FFFF00"/>
                  </a:solidFill>
                </a:rPr>
                <a:t> UPC is</a:t>
              </a:r>
            </a:p>
            <a:p>
              <a:r>
                <a:rPr lang="en-US" dirty="0" smtClean="0">
                  <a:solidFill>
                    <a:srgbClr val="FFFF00"/>
                  </a:solidFill>
                </a:rPr>
                <a:t>a direct tool to measure </a:t>
              </a:r>
            </a:p>
            <a:p>
              <a:r>
                <a:rPr lang="en-US" dirty="0" smtClean="0">
                  <a:solidFill>
                    <a:srgbClr val="FFFF00"/>
                  </a:solidFill>
                </a:rPr>
                <a:t>nuclear gluon shadowing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3996696" y="5529047"/>
              <a:ext cx="2251514" cy="8803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 err="1"/>
                <a:t>Bjorken</a:t>
              </a:r>
              <a:r>
                <a:rPr lang="en-US" dirty="0"/>
                <a:t>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dirty="0"/>
                <a:t> ~ 10</a:t>
              </a:r>
              <a:r>
                <a:rPr lang="en-US" baseline="30000" dirty="0"/>
                <a:t>-2 </a:t>
              </a:r>
              <a:r>
                <a:rPr lang="en-US" dirty="0"/>
                <a:t>– 10</a:t>
              </a:r>
              <a:r>
                <a:rPr lang="en-US" baseline="30000" dirty="0"/>
                <a:t>-5</a:t>
              </a:r>
              <a:r>
                <a:rPr lang="en-US" dirty="0"/>
                <a:t> </a:t>
              </a:r>
              <a:endParaRPr lang="en-US" dirty="0" smtClean="0"/>
            </a:p>
            <a:p>
              <a:pPr>
                <a:lnSpc>
                  <a:spcPct val="150000"/>
                </a:lnSpc>
              </a:pPr>
              <a:r>
                <a:rPr lang="en-US" dirty="0" smtClean="0"/>
                <a:t>accessible </a:t>
              </a:r>
              <a:r>
                <a:rPr lang="en-US" dirty="0"/>
                <a:t>at LHC</a:t>
              </a:r>
            </a:p>
          </p:txBody>
        </p:sp>
      </p:grp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1" t="49637" r="701" b="1441"/>
          <a:stretch/>
        </p:blipFill>
        <p:spPr bwMode="auto">
          <a:xfrm>
            <a:off x="130868" y="980728"/>
            <a:ext cx="4997049" cy="261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908" y="980727"/>
            <a:ext cx="3862719" cy="260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971600" y="3018132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3.6 &lt; y &lt; 2.6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0" name="Rettangolo 12"/>
          <p:cNvSpPr/>
          <p:nvPr/>
        </p:nvSpPr>
        <p:spPr>
          <a:xfrm>
            <a:off x="5292080" y="3059668"/>
            <a:ext cx="1013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|</a:t>
            </a:r>
            <a:r>
              <a:rPr lang="it-IT" dirty="0" smtClean="0">
                <a:solidFill>
                  <a:srgbClr val="FF0000"/>
                </a:solidFill>
              </a:rPr>
              <a:t>y| </a:t>
            </a:r>
            <a:r>
              <a:rPr lang="it-IT" dirty="0">
                <a:solidFill>
                  <a:srgbClr val="FF0000"/>
                </a:solidFill>
              </a:rPr>
              <a:t>&lt; </a:t>
            </a:r>
            <a:r>
              <a:rPr lang="it-IT" dirty="0" smtClean="0">
                <a:solidFill>
                  <a:srgbClr val="FF0000"/>
                </a:solidFill>
              </a:rPr>
              <a:t>0.9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1" name="CasellaDiTesto 2"/>
          <p:cNvSpPr txBox="1"/>
          <p:nvPr/>
        </p:nvSpPr>
        <p:spPr>
          <a:xfrm>
            <a:off x="1547444" y="659233"/>
            <a:ext cx="1823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Forward rapidity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395460" y="665412"/>
            <a:ext cx="1428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Mid-rapidity 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33" name="CasellaDiTesto 18"/>
          <p:cNvSpPr txBox="1"/>
          <p:nvPr/>
        </p:nvSpPr>
        <p:spPr>
          <a:xfrm>
            <a:off x="2956141" y="210126"/>
            <a:ext cx="3704091" cy="338554"/>
          </a:xfrm>
          <a:prstGeom prst="rect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UPC as a probe to study gluon shadowing</a:t>
            </a:r>
            <a:endParaRPr lang="en-US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33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2237" y="12356"/>
            <a:ext cx="5233087" cy="657697"/>
          </a:xfr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UPC J/</a:t>
            </a:r>
            <a:r>
              <a:rPr lang="el-GR" sz="2800" b="1" dirty="0" smtClean="0">
                <a:solidFill>
                  <a:srgbClr val="FF0000"/>
                </a:solidFill>
                <a:latin typeface="+mn-lt"/>
              </a:rPr>
              <a:t>ψ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 at central rapidity</a:t>
            </a:r>
            <a:endParaRPr lang="en-US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r>
              <a:rPr lang="it-IT" dirty="0" smtClean="0"/>
              <a:t>6/20/2013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B3C0-0E95-4FD5-A3A5-0757E699D670}" type="slidenum">
              <a:rPr lang="ru-RU" smtClean="0"/>
              <a:t>19</a:t>
            </a:fld>
            <a:endParaRPr lang="ru-RU" dirty="0"/>
          </a:p>
        </p:txBody>
      </p:sp>
      <p:pic>
        <p:nvPicPr>
          <p:cNvPr id="6" name="Picture 4" descr="D:\doc\alice\Talks\2012-11-20-protvino-alice\alice_cu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8" r="19043"/>
          <a:stretch/>
        </p:blipFill>
        <p:spPr bwMode="auto">
          <a:xfrm>
            <a:off x="-2" y="2151592"/>
            <a:ext cx="4929917" cy="443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5188307" y="570306"/>
            <a:ext cx="3385968" cy="2471496"/>
            <a:chOff x="3734" y="0"/>
            <a:chExt cx="2026" cy="1495"/>
          </a:xfrm>
        </p:grpSpPr>
        <p:pic>
          <p:nvPicPr>
            <p:cNvPr id="8" name="Picture 9" descr="ALIce_SETUP_final_cf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819" y="131"/>
              <a:ext cx="1941" cy="1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0" descr="ALIce_SETUP_final_cf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419" y="787"/>
              <a:ext cx="337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1" descr="ALIce_SETUP_final_cf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3734" y="0"/>
              <a:ext cx="1486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Rectangle 2"/>
          <p:cNvSpPr/>
          <p:nvPr/>
        </p:nvSpPr>
        <p:spPr>
          <a:xfrm>
            <a:off x="0" y="757899"/>
            <a:ext cx="59002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UPC </a:t>
            </a:r>
            <a:r>
              <a:rPr lang="en-US" b="1" dirty="0" smtClean="0"/>
              <a:t>central barrel trigger:</a:t>
            </a:r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2 </a:t>
            </a:r>
            <a:r>
              <a:rPr lang="en-US" dirty="0" smtClean="0">
                <a:sym typeface="Symbol"/>
              </a:rPr>
              <a:t>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TOF</a:t>
            </a:r>
            <a:r>
              <a:rPr lang="en-US" dirty="0" smtClean="0"/>
              <a:t> hits </a:t>
            </a:r>
            <a:r>
              <a:rPr lang="en-US" dirty="0">
                <a:sym typeface="Symbol"/>
              </a:rPr>
              <a:t> </a:t>
            </a:r>
            <a:r>
              <a:rPr lang="en-US" dirty="0" smtClean="0"/>
              <a:t>6 (</a:t>
            </a:r>
            <a:r>
              <a:rPr lang="en-US" dirty="0"/>
              <a:t>|</a:t>
            </a:r>
            <a:r>
              <a:rPr lang="el-GR" dirty="0" smtClean="0"/>
              <a:t>η</a:t>
            </a:r>
            <a:r>
              <a:rPr lang="en-US" dirty="0" smtClean="0"/>
              <a:t>| </a:t>
            </a:r>
            <a:r>
              <a:rPr lang="el-GR" dirty="0"/>
              <a:t>&lt;</a:t>
            </a:r>
            <a:r>
              <a:rPr lang="en-US" dirty="0"/>
              <a:t> </a:t>
            </a:r>
            <a:r>
              <a:rPr lang="en-US" dirty="0" smtClean="0"/>
              <a:t>0.9)</a:t>
            </a:r>
            <a:br>
              <a:rPr lang="en-US" dirty="0" smtClean="0"/>
            </a:br>
            <a:r>
              <a:rPr lang="en-US" dirty="0" smtClean="0"/>
              <a:t>+ back-to-back topology (150</a:t>
            </a:r>
            <a:r>
              <a:rPr lang="en-US" dirty="0" smtClean="0">
                <a:sym typeface="Symbol"/>
              </a:rPr>
              <a:t></a:t>
            </a:r>
            <a:r>
              <a:rPr lang="en-US" dirty="0" smtClean="0"/>
              <a:t> </a:t>
            </a:r>
            <a:r>
              <a:rPr lang="en-US" dirty="0">
                <a:sym typeface="Symbol"/>
              </a:rPr>
              <a:t></a:t>
            </a:r>
            <a:r>
              <a:rPr lang="en-US" dirty="0" smtClean="0"/>
              <a:t> </a:t>
            </a:r>
            <a:r>
              <a:rPr lang="el-GR" dirty="0" smtClean="0"/>
              <a:t>ϕ</a:t>
            </a:r>
            <a:r>
              <a:rPr lang="en-US" dirty="0" smtClean="0"/>
              <a:t> </a:t>
            </a:r>
            <a:r>
              <a:rPr lang="en-US" dirty="0">
                <a:sym typeface="Symbol"/>
              </a:rPr>
              <a:t></a:t>
            </a:r>
            <a:r>
              <a:rPr lang="en-US" dirty="0" smtClean="0"/>
              <a:t> 180</a:t>
            </a:r>
            <a:r>
              <a:rPr lang="en-US" dirty="0" smtClean="0">
                <a:sym typeface="Symbol"/>
              </a:rPr>
              <a:t></a:t>
            </a:r>
            <a:r>
              <a:rPr lang="en-US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ym typeface="Symbol"/>
              </a:rPr>
              <a:t></a:t>
            </a:r>
            <a:r>
              <a:rPr lang="en-US" dirty="0" smtClean="0"/>
              <a:t>2 hits in 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SPD </a:t>
            </a:r>
            <a:r>
              <a:rPr lang="en-US" dirty="0" smtClean="0"/>
              <a:t>(|</a:t>
            </a:r>
            <a:r>
              <a:rPr lang="el-GR" dirty="0" smtClean="0"/>
              <a:t>η</a:t>
            </a:r>
            <a:r>
              <a:rPr lang="en-US" dirty="0" smtClean="0"/>
              <a:t>| </a:t>
            </a:r>
            <a:r>
              <a:rPr lang="el-GR" dirty="0"/>
              <a:t>&lt;</a:t>
            </a:r>
            <a:r>
              <a:rPr lang="en-US" dirty="0"/>
              <a:t> </a:t>
            </a:r>
            <a:r>
              <a:rPr lang="el-GR" dirty="0" smtClean="0"/>
              <a:t>1.</a:t>
            </a:r>
            <a:r>
              <a:rPr lang="en-US" dirty="0" smtClean="0"/>
              <a:t>5)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no </a:t>
            </a:r>
            <a:r>
              <a:rPr lang="en-US" dirty="0"/>
              <a:t>hits in </a:t>
            </a:r>
            <a:r>
              <a:rPr lang="en-US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VZERO</a:t>
            </a:r>
            <a:r>
              <a:rPr lang="en-US" dirty="0" smtClean="0"/>
              <a:t> (C: </a:t>
            </a:r>
            <a:r>
              <a:rPr lang="el-GR" dirty="0" smtClean="0"/>
              <a:t>-3.7</a:t>
            </a:r>
            <a:r>
              <a:rPr lang="en-US" dirty="0" smtClean="0"/>
              <a:t> </a:t>
            </a:r>
            <a:r>
              <a:rPr lang="el-GR" dirty="0"/>
              <a:t>&lt;</a:t>
            </a:r>
            <a:r>
              <a:rPr lang="en-US" dirty="0"/>
              <a:t> </a:t>
            </a:r>
            <a:r>
              <a:rPr lang="el-GR" dirty="0"/>
              <a:t>η</a:t>
            </a:r>
            <a:r>
              <a:rPr lang="en-US" dirty="0"/>
              <a:t> </a:t>
            </a:r>
            <a:r>
              <a:rPr lang="el-GR" dirty="0"/>
              <a:t>&lt;</a:t>
            </a:r>
            <a:r>
              <a:rPr lang="en-US" dirty="0"/>
              <a:t> </a:t>
            </a:r>
            <a:r>
              <a:rPr lang="el-GR" dirty="0"/>
              <a:t>-</a:t>
            </a:r>
            <a:r>
              <a:rPr lang="el-GR" dirty="0" smtClean="0"/>
              <a:t>1.7</a:t>
            </a:r>
            <a:r>
              <a:rPr lang="en-US" dirty="0" smtClean="0"/>
              <a:t>, A: </a:t>
            </a:r>
            <a:r>
              <a:rPr lang="el-GR" dirty="0" smtClean="0"/>
              <a:t>2.8</a:t>
            </a:r>
            <a:r>
              <a:rPr lang="en-US" dirty="0" smtClean="0"/>
              <a:t> </a:t>
            </a:r>
            <a:r>
              <a:rPr lang="el-GR" dirty="0"/>
              <a:t>&lt;</a:t>
            </a:r>
            <a:r>
              <a:rPr lang="en-US" dirty="0"/>
              <a:t> </a:t>
            </a:r>
            <a:r>
              <a:rPr lang="el-GR" dirty="0"/>
              <a:t>η</a:t>
            </a:r>
            <a:r>
              <a:rPr lang="en-US" dirty="0"/>
              <a:t> </a:t>
            </a:r>
            <a:r>
              <a:rPr lang="el-GR" dirty="0"/>
              <a:t>&lt;</a:t>
            </a:r>
            <a:r>
              <a:rPr lang="en-US" dirty="0"/>
              <a:t> </a:t>
            </a:r>
            <a:r>
              <a:rPr lang="el-GR" dirty="0" smtClean="0"/>
              <a:t>5.1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026763" y="3113436"/>
            <a:ext cx="4127382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Offline event selection: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Offline check on VZERO hits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Hadronic</a:t>
            </a:r>
            <a:r>
              <a:rPr lang="en-US" dirty="0" smtClean="0"/>
              <a:t> rejection with ZDC</a:t>
            </a:r>
            <a:endParaRPr lang="en-US" dirty="0"/>
          </a:p>
          <a:p>
            <a:r>
              <a:rPr lang="en-US" b="1" dirty="0" smtClean="0"/>
              <a:t>Track selection:</a:t>
            </a:r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     &lt; 10 tracks with loose requirements</a:t>
            </a:r>
          </a:p>
          <a:p>
            <a:r>
              <a:rPr lang="en-US" dirty="0"/>
              <a:t>      (|</a:t>
            </a:r>
            <a:r>
              <a:rPr lang="el-GR" dirty="0"/>
              <a:t>η</a:t>
            </a:r>
            <a:r>
              <a:rPr lang="en-US" dirty="0"/>
              <a:t>| &lt; 0.9 , </a:t>
            </a:r>
            <a:r>
              <a:rPr lang="en-US" dirty="0" smtClean="0"/>
              <a:t>&gt; 50% findable TPC  </a:t>
            </a:r>
          </a:p>
          <a:p>
            <a:r>
              <a:rPr lang="en-US" dirty="0"/>
              <a:t> </a:t>
            </a:r>
            <a:r>
              <a:rPr lang="en-US" dirty="0" smtClean="0"/>
              <a:t>      clusters and &gt; 20 TPC clusters)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Only two tracks: |</a:t>
            </a:r>
            <a:r>
              <a:rPr lang="el-GR" dirty="0" smtClean="0"/>
              <a:t>η</a:t>
            </a:r>
            <a:r>
              <a:rPr lang="en-US" dirty="0"/>
              <a:t>|</a:t>
            </a:r>
            <a:r>
              <a:rPr lang="en-US" dirty="0" smtClean="0"/>
              <a:t> &lt; 0.9 , with </a:t>
            </a:r>
            <a:r>
              <a:rPr lang="en-US" dirty="0" smtClean="0">
                <a:sym typeface="Symbol"/>
              </a:rPr>
              <a:t> </a:t>
            </a:r>
            <a:r>
              <a:rPr lang="en-US" dirty="0" smtClean="0"/>
              <a:t>70 TPC clusters, </a:t>
            </a:r>
            <a:r>
              <a:rPr lang="en-US" dirty="0" smtClean="0">
                <a:sym typeface="Symbol"/>
              </a:rPr>
              <a:t> </a:t>
            </a:r>
            <a:r>
              <a:rPr lang="en-US" dirty="0" smtClean="0"/>
              <a:t>1 SPD clusters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dependent DCA cut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opposite </a:t>
            </a:r>
            <a:r>
              <a:rPr lang="en-US" dirty="0"/>
              <a:t>sign </a:t>
            </a:r>
            <a:r>
              <a:rPr lang="en-US" dirty="0" err="1" smtClean="0"/>
              <a:t>dilepton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|y| &lt; 0.9, 2.2 &lt;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inv</a:t>
            </a:r>
            <a:r>
              <a:rPr lang="en-US" dirty="0" smtClean="0"/>
              <a:t> &lt; 6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  <a:r>
              <a:rPr lang="en-US" baseline="30000" dirty="0" smtClean="0"/>
              <a:t>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/>
              <a:t>dE</a:t>
            </a:r>
            <a:r>
              <a:rPr lang="en-US" dirty="0"/>
              <a:t>/dx </a:t>
            </a:r>
            <a:r>
              <a:rPr lang="en-US" dirty="0" smtClean="0"/>
              <a:t>in TPC compatible </a:t>
            </a:r>
            <a:r>
              <a:rPr lang="en-US" dirty="0"/>
              <a:t>with e/</a:t>
            </a:r>
            <a:r>
              <a:rPr lang="el-GR" dirty="0"/>
              <a:t>μ</a:t>
            </a:r>
            <a:endParaRPr lang="en-US" dirty="0"/>
          </a:p>
          <a:p>
            <a:endParaRPr lang="en-US" baseline="30000" dirty="0"/>
          </a:p>
        </p:txBody>
      </p:sp>
      <p:sp>
        <p:nvSpPr>
          <p:cNvPr id="14" name="Rectangle 13"/>
          <p:cNvSpPr/>
          <p:nvPr/>
        </p:nvSpPr>
        <p:spPr>
          <a:xfrm>
            <a:off x="35496" y="6309320"/>
            <a:ext cx="3119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Integrated </a:t>
            </a:r>
            <a:r>
              <a:rPr lang="en-US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luminosity ~ </a:t>
            </a:r>
            <a:r>
              <a:rPr lang="en-U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 </a:t>
            </a:r>
            <a:r>
              <a:rPr lang="el-GR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</a:t>
            </a:r>
            <a:r>
              <a:rPr lang="en-U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b="1" baseline="30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</a:t>
            </a:r>
            <a:endParaRPr lang="en-US" b="1" baseline="300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498209" y="1561852"/>
            <a:ext cx="545400" cy="1434662"/>
          </a:xfrm>
          <a:prstGeom prst="roundRect">
            <a:avLst/>
          </a:prstGeom>
          <a:noFill/>
          <a:ln w="38100">
            <a:solidFill>
              <a:srgbClr val="CC00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Овал 23"/>
          <p:cNvSpPr/>
          <p:nvPr/>
        </p:nvSpPr>
        <p:spPr>
          <a:xfrm rot="742214">
            <a:off x="1311466" y="4067211"/>
            <a:ext cx="154457" cy="283755"/>
          </a:xfrm>
          <a:prstGeom prst="ellipse">
            <a:avLst/>
          </a:prstGeom>
          <a:gradFill flip="none" rotWithShape="1">
            <a:gsLst>
              <a:gs pos="0">
                <a:srgbClr val="CC00CC">
                  <a:shade val="30000"/>
                  <a:satMod val="115000"/>
                </a:srgbClr>
              </a:gs>
              <a:gs pos="50000">
                <a:srgbClr val="CC00CC">
                  <a:shade val="67500"/>
                  <a:satMod val="115000"/>
                </a:srgbClr>
              </a:gs>
              <a:gs pos="100000">
                <a:srgbClr val="CC00CC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Цилиндр 31"/>
          <p:cNvSpPr/>
          <p:nvPr/>
        </p:nvSpPr>
        <p:spPr>
          <a:xfrm rot="5947969">
            <a:off x="1806772" y="4178549"/>
            <a:ext cx="123103" cy="217076"/>
          </a:xfrm>
          <a:prstGeom prst="can">
            <a:avLst>
              <a:gd name="adj" fmla="val 60645"/>
            </a:avLst>
          </a:prstGeom>
          <a:noFill/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Овал 24"/>
          <p:cNvSpPr/>
          <p:nvPr/>
        </p:nvSpPr>
        <p:spPr>
          <a:xfrm rot="742214">
            <a:off x="1976117" y="4202840"/>
            <a:ext cx="109570" cy="225402"/>
          </a:xfrm>
          <a:prstGeom prst="ellipse">
            <a:avLst/>
          </a:prstGeom>
          <a:gradFill flip="none" rotWithShape="1">
            <a:gsLst>
              <a:gs pos="0">
                <a:srgbClr val="CC00CC">
                  <a:shade val="30000"/>
                  <a:satMod val="115000"/>
                </a:srgbClr>
              </a:gs>
              <a:gs pos="50000">
                <a:srgbClr val="CC00CC">
                  <a:shade val="67500"/>
                  <a:satMod val="115000"/>
                </a:srgbClr>
              </a:gs>
              <a:gs pos="100000">
                <a:srgbClr val="CC00CC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Цилиндр 22"/>
          <p:cNvSpPr/>
          <p:nvPr/>
        </p:nvSpPr>
        <p:spPr>
          <a:xfrm rot="5947969">
            <a:off x="1144494" y="3245004"/>
            <a:ext cx="1412944" cy="2081225"/>
          </a:xfrm>
          <a:prstGeom prst="can">
            <a:avLst>
              <a:gd name="adj" fmla="val 60645"/>
            </a:avLst>
          </a:prstGeom>
          <a:noFill/>
          <a:ln w="38100">
            <a:solidFill>
              <a:srgbClr val="FF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Цилиндр 32"/>
          <p:cNvSpPr/>
          <p:nvPr/>
        </p:nvSpPr>
        <p:spPr>
          <a:xfrm rot="6079455">
            <a:off x="6588592" y="1724997"/>
            <a:ext cx="240501" cy="591650"/>
          </a:xfrm>
          <a:prstGeom prst="can">
            <a:avLst>
              <a:gd name="adj" fmla="val 60645"/>
            </a:avLst>
          </a:prstGeom>
          <a:noFill/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Группа 25"/>
          <p:cNvGrpSpPr/>
          <p:nvPr/>
        </p:nvGrpSpPr>
        <p:grpSpPr>
          <a:xfrm>
            <a:off x="1616267" y="3447619"/>
            <a:ext cx="505207" cy="1881332"/>
            <a:chOff x="1616267" y="3447619"/>
            <a:chExt cx="505207" cy="1881332"/>
          </a:xfrm>
        </p:grpSpPr>
        <p:sp>
          <p:nvSpPr>
            <p:cNvPr id="16" name="Дуга 15"/>
            <p:cNvSpPr/>
            <p:nvPr/>
          </p:nvSpPr>
          <p:spPr>
            <a:xfrm rot="6111932">
              <a:off x="1134760" y="4645084"/>
              <a:ext cx="1165374" cy="202359"/>
            </a:xfrm>
            <a:prstGeom prst="arc">
              <a:avLst>
                <a:gd name="adj1" fmla="val 11189800"/>
                <a:gd name="adj2" fmla="val 20223624"/>
              </a:avLst>
            </a:prstGeom>
            <a:ln w="381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Дуга 16"/>
            <p:cNvSpPr/>
            <p:nvPr/>
          </p:nvSpPr>
          <p:spPr>
            <a:xfrm rot="17819621" flipV="1">
              <a:off x="1543541" y="3816359"/>
              <a:ext cx="946673" cy="209193"/>
            </a:xfrm>
            <a:prstGeom prst="arc">
              <a:avLst>
                <a:gd name="adj1" fmla="val 11189800"/>
                <a:gd name="adj2" fmla="val 21020590"/>
              </a:avLst>
            </a:prstGeom>
            <a:ln w="381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6395215" y="332656"/>
            <a:ext cx="784545" cy="3403150"/>
            <a:chOff x="6395215" y="563233"/>
            <a:chExt cx="784545" cy="3403150"/>
          </a:xfrm>
        </p:grpSpPr>
        <p:sp>
          <p:nvSpPr>
            <p:cNvPr id="28" name="Дуга 27"/>
            <p:cNvSpPr/>
            <p:nvPr/>
          </p:nvSpPr>
          <p:spPr>
            <a:xfrm rot="6111932">
              <a:off x="5583816" y="2952625"/>
              <a:ext cx="1825157" cy="202359"/>
            </a:xfrm>
            <a:prstGeom prst="arc">
              <a:avLst>
                <a:gd name="adj1" fmla="val 10996730"/>
                <a:gd name="adj2" fmla="val 20223624"/>
              </a:avLst>
            </a:prstGeom>
            <a:ln w="381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Дуга 28"/>
            <p:cNvSpPr/>
            <p:nvPr/>
          </p:nvSpPr>
          <p:spPr>
            <a:xfrm rot="17819621" flipV="1">
              <a:off x="6140446" y="1390445"/>
              <a:ext cx="1866526" cy="212102"/>
            </a:xfrm>
            <a:prstGeom prst="arc">
              <a:avLst>
                <a:gd name="adj1" fmla="val 10949744"/>
                <a:gd name="adj2" fmla="val 21020590"/>
              </a:avLst>
            </a:prstGeom>
            <a:ln w="381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Скругленный прямоугольник 17"/>
          <p:cNvSpPr/>
          <p:nvPr/>
        </p:nvSpPr>
        <p:spPr>
          <a:xfrm>
            <a:off x="5364608" y="1182912"/>
            <a:ext cx="140327" cy="1434662"/>
          </a:xfrm>
          <a:prstGeom prst="roundRect">
            <a:avLst/>
          </a:prstGeom>
          <a:noFill/>
          <a:ln w="38100">
            <a:solidFill>
              <a:srgbClr val="CC00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en-US" dirty="0" smtClean="0"/>
              <a:t>E. </a:t>
            </a:r>
            <a:r>
              <a:rPr lang="en-US" dirty="0" err="1" smtClean="0"/>
              <a:t>Scapparone</a:t>
            </a:r>
            <a:r>
              <a:rPr lang="en-US" dirty="0" smtClean="0"/>
              <a:t> h3QCD2013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716016" y="4653136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ZDC</a:t>
            </a:r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64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32" grpId="0" animBg="1"/>
      <p:bldP spid="25" grpId="0" animBg="1"/>
      <p:bldP spid="23" grpId="0" animBg="1"/>
      <p:bldP spid="33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063" y="3284984"/>
            <a:ext cx="5611473" cy="230832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Gluon saturation expected at high energy and low x:</a:t>
            </a:r>
          </a:p>
          <a:p>
            <a:r>
              <a:rPr lang="en-US" b="1" dirty="0" smtClean="0">
                <a:latin typeface="Symbol" pitchFamily="18" charset="2"/>
                <a:cs typeface="Times New Roman" pitchFamily="18" charset="0"/>
              </a:rPr>
              <a:t>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b="1" dirty="0" smtClean="0">
                <a:latin typeface="Symbol" pitchFamily="18" charset="2"/>
                <a:cs typeface="Times New Roman" pitchFamily="18" charset="0"/>
              </a:rPr>
              <a:t>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/Q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b="1" dirty="0">
                <a:latin typeface="Symbol" pitchFamily="18" charset="2"/>
                <a:cs typeface="Times New Roman" pitchFamily="18" charset="0"/>
              </a:rPr>
              <a:t>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xG</a:t>
            </a:r>
            <a:r>
              <a:rPr lang="en-US" b="1" baseline="-25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(x,q2)/</a:t>
            </a:r>
            <a:r>
              <a:rPr lang="en-US" b="1" dirty="0" smtClean="0">
                <a:latin typeface="Symbol" pitchFamily="18" charset="2"/>
                <a:cs typeface="Times New Roman" pitchFamily="18" charset="0"/>
              </a:rPr>
              <a:t>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dirty="0" err="1" smtClean="0">
                <a:latin typeface="Symbol" pitchFamily="18" charset="2"/>
                <a:cs typeface="Times New Roman" pitchFamily="18" charset="0"/>
              </a:rPr>
              <a:t>rs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~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1 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Saturation scale:</a:t>
            </a:r>
            <a:endParaRPr lang="it-IT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it-IT" b="1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&lt; Q</a:t>
            </a:r>
            <a:r>
              <a:rPr lang="it-IT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b="1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~ A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1/3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/ x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, l~0.3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saturation at low x: large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                                        A (nuclei) amplification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At RHIC </a:t>
            </a:r>
            <a:r>
              <a:rPr lang="en-US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  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it-IT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b="1" baseline="-250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 ~ 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1-2 GeV</a:t>
            </a:r>
            <a:r>
              <a:rPr lang="it-IT" b="1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(at the limit of the </a:t>
            </a:r>
          </a:p>
          <a:p>
            <a:r>
              <a:rPr lang="it-IT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perturbative approach) </a:t>
            </a:r>
            <a:endParaRPr lang="en-US" b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At </a:t>
            </a:r>
            <a:r>
              <a:rPr lang="en-US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LHC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:   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 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it-IT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b="1" baseline="-250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 ~ 5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it-IT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  (perturbative probes)</a:t>
            </a:r>
            <a:endParaRPr lang="it-IT" b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40" y="188640"/>
            <a:ext cx="3073502" cy="2947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520" y="116632"/>
            <a:ext cx="3220176" cy="3114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28184" y="3284984"/>
            <a:ext cx="2391469" cy="1323439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The </a:t>
            </a:r>
            <a:r>
              <a:rPr lang="en-US" sz="1600" b="1" dirty="0"/>
              <a:t>growth </a:t>
            </a:r>
            <a:r>
              <a:rPr lang="en-US" sz="1600" b="1" dirty="0" smtClean="0"/>
              <a:t>of </a:t>
            </a:r>
            <a:r>
              <a:rPr lang="en-US" sz="1600" b="1" dirty="0"/>
              <a:t>the </a:t>
            </a:r>
            <a:r>
              <a:rPr lang="en-US" sz="1600" b="1" dirty="0" err="1"/>
              <a:t>parton</a:t>
            </a:r>
            <a:r>
              <a:rPr lang="en-US" sz="1600" b="1" dirty="0"/>
              <a:t> densities with  </a:t>
            </a:r>
            <a:r>
              <a:rPr lang="en-US" sz="1600" b="1" dirty="0" smtClean="0"/>
              <a:t>decreasing x </a:t>
            </a:r>
            <a:r>
              <a:rPr lang="en-US" sz="1600" b="1" dirty="0"/>
              <a:t>must be limited to satisfy </a:t>
            </a:r>
            <a:r>
              <a:rPr lang="en-US" sz="1600" b="1" dirty="0" err="1" smtClean="0"/>
              <a:t>unitarity</a:t>
            </a:r>
            <a:r>
              <a:rPr lang="en-US" sz="1600" b="1" dirty="0" smtClean="0"/>
              <a:t> bounds. </a:t>
            </a:r>
            <a:r>
              <a:rPr lang="en-US" sz="1600" b="1" dirty="0" smtClean="0">
                <a:sym typeface="Wingdings" pitchFamily="2" charset="2"/>
              </a:rPr>
              <a:t> </a:t>
            </a:r>
            <a:r>
              <a:rPr lang="en-US" sz="1600" b="1" dirty="0" smtClean="0"/>
              <a:t>gluon saturation</a:t>
            </a:r>
            <a:endParaRPr lang="it-IT" sz="1600" b="1" dirty="0"/>
          </a:p>
        </p:txBody>
      </p:sp>
      <p:sp>
        <p:nvSpPr>
          <p:cNvPr id="5" name="Rectangle 4"/>
          <p:cNvSpPr/>
          <p:nvPr/>
        </p:nvSpPr>
        <p:spPr>
          <a:xfrm>
            <a:off x="107504" y="5807005"/>
            <a:ext cx="8792210" cy="646331"/>
          </a:xfrm>
          <a:prstGeom prst="rect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ea typeface="Times"/>
                <a:cs typeface="Times"/>
              </a:rPr>
              <a:t>Q</a:t>
            </a:r>
            <a:r>
              <a:rPr lang="en-US" baseline="32000" dirty="0">
                <a:solidFill>
                  <a:srgbClr val="FFFF00"/>
                </a:solidFill>
                <a:cs typeface="Times New Roman" pitchFamily="18" charset="0"/>
              </a:rPr>
              <a:t>2</a:t>
            </a:r>
            <a:r>
              <a:rPr lang="en-US" baseline="-6000" dirty="0">
                <a:solidFill>
                  <a:srgbClr val="FFFF00"/>
                </a:solidFill>
                <a:cs typeface="Times New Roman" pitchFamily="18" charset="0"/>
              </a:rPr>
              <a:t>s,LHC </a:t>
            </a:r>
            <a:r>
              <a:rPr lang="it-IT" dirty="0"/>
              <a:t>~ 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3 </a:t>
            </a:r>
            <a:r>
              <a:rPr lang="en-US" dirty="0">
                <a:solidFill>
                  <a:srgbClr val="FFFF00"/>
                </a:solidFill>
                <a:cs typeface="Times New Roman" pitchFamily="18" charset="0"/>
              </a:rPr>
              <a:t>Q</a:t>
            </a:r>
            <a:r>
              <a:rPr lang="en-US" baseline="32000" dirty="0">
                <a:solidFill>
                  <a:srgbClr val="FFFF00"/>
                </a:solidFill>
                <a:cs typeface="Times New Roman" pitchFamily="18" charset="0"/>
              </a:rPr>
              <a:t>2</a:t>
            </a:r>
            <a:r>
              <a:rPr lang="en-US" baseline="-6000" dirty="0">
                <a:solidFill>
                  <a:srgbClr val="FFFF00"/>
                </a:solidFill>
                <a:cs typeface="Times New Roman" pitchFamily="18" charset="0"/>
              </a:rPr>
              <a:t>s,RHIC</a:t>
            </a:r>
            <a:r>
              <a:rPr lang="en-US" dirty="0">
                <a:solidFill>
                  <a:srgbClr val="FFFF00"/>
                </a:solidFill>
                <a:cs typeface="Times New Roman" pitchFamily="18" charset="0"/>
              </a:rPr>
              <a:t>     Q</a:t>
            </a:r>
            <a:r>
              <a:rPr lang="en-US" baseline="32000" dirty="0">
                <a:solidFill>
                  <a:srgbClr val="FFFF00"/>
                </a:solidFill>
                <a:cs typeface="Times New Roman" pitchFamily="18" charset="0"/>
              </a:rPr>
              <a:t>2</a:t>
            </a:r>
            <a:r>
              <a:rPr lang="en-US" baseline="-6000" dirty="0">
                <a:solidFill>
                  <a:srgbClr val="FFFF00"/>
                </a:solidFill>
                <a:cs typeface="Times New Roman" pitchFamily="18" charset="0"/>
              </a:rPr>
              <a:t>s,Pb </a:t>
            </a:r>
            <a:r>
              <a:rPr lang="it-IT" dirty="0"/>
              <a:t>~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00"/>
                </a:solidFill>
                <a:cs typeface="Times New Roman" pitchFamily="18" charset="0"/>
              </a:rPr>
              <a:t>6 Q</a:t>
            </a:r>
            <a:r>
              <a:rPr lang="en-US" baseline="32000" dirty="0">
                <a:solidFill>
                  <a:srgbClr val="FFFF00"/>
                </a:solidFill>
                <a:cs typeface="Times New Roman" pitchFamily="18" charset="0"/>
              </a:rPr>
              <a:t>2</a:t>
            </a:r>
            <a:r>
              <a:rPr lang="en-US" baseline="-6000" dirty="0">
                <a:solidFill>
                  <a:srgbClr val="FFFF00"/>
                </a:solidFill>
                <a:cs typeface="Times New Roman" pitchFamily="18" charset="0"/>
              </a:rPr>
              <a:t>s,p       </a:t>
            </a:r>
            <a:r>
              <a:rPr lang="en-US" dirty="0">
                <a:solidFill>
                  <a:srgbClr val="FFFF00"/>
                </a:solidFill>
                <a:cs typeface="Times New Roman" pitchFamily="18" charset="0"/>
              </a:rPr>
              <a:t>Q</a:t>
            </a:r>
            <a:r>
              <a:rPr lang="en-US" baseline="32000" dirty="0">
                <a:solidFill>
                  <a:srgbClr val="FFFF00"/>
                </a:solidFill>
                <a:cs typeface="Times New Roman" pitchFamily="18" charset="0"/>
              </a:rPr>
              <a:t>2</a:t>
            </a:r>
            <a:r>
              <a:rPr lang="en-US" baseline="-6000" dirty="0">
                <a:solidFill>
                  <a:srgbClr val="FFFF00"/>
                </a:solidFill>
                <a:cs typeface="Times New Roman" pitchFamily="18" charset="0"/>
              </a:rPr>
              <a:t>s </a:t>
            </a:r>
            <a:r>
              <a:rPr lang="en-US" dirty="0">
                <a:solidFill>
                  <a:srgbClr val="FFFF00"/>
                </a:solidFill>
                <a:cs typeface="Times New Roman" pitchFamily="18" charset="0"/>
              </a:rPr>
              <a:t>(y=3)</a:t>
            </a:r>
            <a:r>
              <a:rPr lang="en-US" baseline="-600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it-IT" dirty="0"/>
              <a:t>~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ru-RU" dirty="0">
                <a:solidFill>
                  <a:srgbClr val="FFFF00"/>
                </a:solidFill>
                <a:cs typeface="Times New Roman" pitchFamily="18" charset="0"/>
              </a:rPr>
              <a:t>2.5</a:t>
            </a:r>
            <a:r>
              <a:rPr lang="en-US" dirty="0">
                <a:solidFill>
                  <a:srgbClr val="FFFF00"/>
                </a:solidFill>
                <a:cs typeface="Times New Roman" pitchFamily="18" charset="0"/>
              </a:rPr>
              <a:t> Q</a:t>
            </a:r>
            <a:r>
              <a:rPr lang="en-US" baseline="32000" dirty="0">
                <a:solidFill>
                  <a:srgbClr val="FFFF00"/>
                </a:solidFill>
                <a:cs typeface="Times New Roman" pitchFamily="18" charset="0"/>
              </a:rPr>
              <a:t>2</a:t>
            </a:r>
            <a:r>
              <a:rPr lang="en-US" baseline="-6000" dirty="0">
                <a:solidFill>
                  <a:srgbClr val="FFFF00"/>
                </a:solidFill>
                <a:cs typeface="Times New Roman" pitchFamily="18" charset="0"/>
              </a:rPr>
              <a:t>s </a:t>
            </a:r>
            <a:r>
              <a:rPr lang="en-US" dirty="0">
                <a:solidFill>
                  <a:srgbClr val="FFFF00"/>
                </a:solidFill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y=0). Saturation should start at larger Q</a:t>
            </a:r>
            <a:r>
              <a:rPr lang="en-US" baseline="30000" dirty="0" smtClean="0">
                <a:solidFill>
                  <a:srgbClr val="FFFF00"/>
                </a:solidFill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  in </a:t>
            </a:r>
            <a:r>
              <a:rPr lang="en-US" dirty="0" err="1" smtClean="0">
                <a:solidFill>
                  <a:srgbClr val="FFFF00"/>
                </a:solidFill>
                <a:cs typeface="Times New Roman" pitchFamily="18" charset="0"/>
              </a:rPr>
              <a:t>Pb-Pb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 collisions </a:t>
            </a:r>
            <a:r>
              <a:rPr lang="en-US" dirty="0" err="1" smtClean="0">
                <a:solidFill>
                  <a:srgbClr val="FFFF00"/>
                </a:solidFill>
                <a:cs typeface="Times New Roman" pitchFamily="18" charset="0"/>
              </a:rPr>
              <a:t>wrt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  p-p collisions and at forward  </a:t>
            </a:r>
            <a:r>
              <a:rPr lang="en-US" dirty="0" err="1" smtClean="0">
                <a:solidFill>
                  <a:srgbClr val="FFFF00"/>
                </a:solidFill>
                <a:cs typeface="Times New Roman" pitchFamily="18" charset="0"/>
              </a:rPr>
              <a:t>wrt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 central rapidity. 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0219" y="2509299"/>
            <a:ext cx="971741" cy="369332"/>
          </a:xfrm>
          <a:prstGeom prst="rect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 ~ 1/Q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</p:spPr>
        <p:txBody>
          <a:bodyPr/>
          <a:lstStyle/>
          <a:p>
            <a:r>
              <a:rPr lang="it-IT" dirty="0" smtClean="0"/>
              <a:t>6/20/2013</a:t>
            </a:r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365125"/>
          </a:xfrm>
        </p:spPr>
        <p:txBody>
          <a:bodyPr/>
          <a:lstStyle/>
          <a:p>
            <a:r>
              <a:rPr lang="it-IT" dirty="0" smtClean="0"/>
              <a:t>E. Scapparone h3QCD2013</a:t>
            </a:r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29AB144E-2229-489E-B527-CB589B821120}" type="slidenum">
              <a:rPr lang="it-IT" smtClean="0"/>
              <a:t>2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3491880" y="117839"/>
            <a:ext cx="1576072" cy="369332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gluon rise 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49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6/20/2013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B3C0-0E95-4FD5-A3A5-0757E699D670}" type="slidenum">
              <a:rPr lang="ru-RU" smtClean="0"/>
              <a:t>20</a:t>
            </a:fld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3831"/>
            <a:ext cx="5306377" cy="3612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06469" y="4579539"/>
            <a:ext cx="5444456" cy="1132514"/>
          </a:xfrm>
          <a:solidFill>
            <a:srgbClr val="FF0000"/>
          </a:solidFill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en-US" sz="2000" dirty="0" err="1">
                <a:solidFill>
                  <a:srgbClr val="FFFF00"/>
                </a:solidFill>
              </a:rPr>
              <a:t>dE</a:t>
            </a:r>
            <a:r>
              <a:rPr lang="en-US" sz="2000" dirty="0">
                <a:solidFill>
                  <a:srgbClr val="FFFF00"/>
                </a:solidFill>
              </a:rPr>
              <a:t>/dx </a:t>
            </a:r>
            <a:r>
              <a:rPr lang="en-US" sz="2000" dirty="0" smtClean="0">
                <a:solidFill>
                  <a:srgbClr val="FFFF00"/>
                </a:solidFill>
              </a:rPr>
              <a:t>in TPC compatible </a:t>
            </a:r>
            <a:r>
              <a:rPr lang="en-US" sz="2000" dirty="0">
                <a:solidFill>
                  <a:srgbClr val="FFFF00"/>
                </a:solidFill>
              </a:rPr>
              <a:t>with </a:t>
            </a:r>
            <a:r>
              <a:rPr lang="en-US" sz="2000" dirty="0" smtClean="0">
                <a:solidFill>
                  <a:srgbClr val="FFFF00"/>
                </a:solidFill>
              </a:rPr>
              <a:t>e/</a:t>
            </a:r>
            <a:r>
              <a:rPr lang="el-GR" sz="2000" dirty="0" smtClean="0">
                <a:solidFill>
                  <a:srgbClr val="FFFF00"/>
                </a:solidFill>
              </a:rPr>
              <a:t>μ</a:t>
            </a:r>
            <a:r>
              <a:rPr lang="en-US" sz="2000" dirty="0" smtClean="0">
                <a:solidFill>
                  <a:srgbClr val="FFFF00"/>
                </a:solidFill>
              </a:rPr>
              <a:t> energy loss</a:t>
            </a:r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Cross-checked with E/p in EMCAL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±2% systematics due to e/</a:t>
            </a:r>
            <a:r>
              <a:rPr lang="el-GR" sz="2000" dirty="0" smtClean="0">
                <a:solidFill>
                  <a:srgbClr val="FFFF00"/>
                </a:solidFill>
              </a:rPr>
              <a:t>μ</a:t>
            </a:r>
            <a:r>
              <a:rPr lang="en-US" sz="2000" dirty="0" smtClean="0">
                <a:solidFill>
                  <a:srgbClr val="FFFF00"/>
                </a:solidFill>
              </a:rPr>
              <a:t> separation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4595" y="1426128"/>
            <a:ext cx="1065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electrons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0631" y="3382161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muons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940" y="1674968"/>
            <a:ext cx="3810671" cy="253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5417342" y="2011202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EMCAL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83180" y="6002533"/>
            <a:ext cx="3529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P.S. we cannot distinguish </a:t>
            </a:r>
            <a:r>
              <a:rPr lang="en-US" b="1" dirty="0" smtClean="0">
                <a:latin typeface="Symbol" pitchFamily="18" charset="2"/>
              </a:rPr>
              <a:t>m</a:t>
            </a:r>
            <a:r>
              <a:rPr lang="en-US" b="1" dirty="0" smtClean="0"/>
              <a:t> from </a:t>
            </a:r>
            <a:r>
              <a:rPr lang="en-US" b="1" dirty="0" smtClean="0">
                <a:latin typeface="Symbol" pitchFamily="18" charset="2"/>
              </a:rPr>
              <a:t>p</a:t>
            </a:r>
            <a:endParaRPr lang="en-US" b="1" dirty="0">
              <a:latin typeface="Symbol" pitchFamily="18" charset="2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Scapparone h3QCD2013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751411" y="164960"/>
            <a:ext cx="2377574" cy="369332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dE/dX selection in TPC 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08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oc\alice\Talks\2013\2013-02-11\others\2012-Nov-20-el_coh_40MeV_logo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65" y="1428565"/>
            <a:ext cx="3909581" cy="431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doc\alice\Talks\2013\2013-02-11\others\2012-Nov-20-mu_coh_40MeV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369" y="1533554"/>
            <a:ext cx="3895590" cy="407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899592" y="332656"/>
            <a:ext cx="7995394" cy="646331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p</a:t>
            </a:r>
            <a:r>
              <a:rPr lang="it-IT" baseline="-25000" dirty="0" smtClean="0"/>
              <a:t>T</a:t>
            </a:r>
            <a:r>
              <a:rPr lang="it-IT" dirty="0" smtClean="0"/>
              <a:t> &lt; 200 MeV/c for di-muons (300 MeV/c for di-electrons)</a:t>
            </a:r>
            <a:r>
              <a:rPr lang="en-US" dirty="0" smtClean="0"/>
              <a:t> .and. &lt; 6 neutrons in ZDC</a:t>
            </a:r>
          </a:p>
          <a:p>
            <a:r>
              <a:rPr lang="en-US" dirty="0" smtClean="0">
                <a:sym typeface="Wingdings" pitchFamily="2" charset="2"/>
              </a:rPr>
              <a:t> Coherent enriched sample</a:t>
            </a:r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979712" y="335699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ee</a:t>
            </a:r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300192" y="3448982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mm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6/20/2013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Scapparone h3QCD2013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6194-2F4E-40BF-92E9-0C81AE4C882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0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doc\alice\Talks\2013\2013-02-11\others\2012-Nov-20-mu_inc_40MeV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069" y="1265498"/>
            <a:ext cx="4464907" cy="473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doc\alice\Talks\2013\2013-02-11\others\2012-Nov-20-el_inc_80MeV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5" y="1265498"/>
            <a:ext cx="4464907" cy="473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899592" y="332656"/>
            <a:ext cx="5692392" cy="646331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p</a:t>
            </a:r>
            <a:r>
              <a:rPr lang="it-IT" baseline="-25000" dirty="0" smtClean="0"/>
              <a:t>T</a:t>
            </a:r>
            <a:r>
              <a:rPr lang="it-IT" dirty="0" smtClean="0"/>
              <a:t> &gt; 200 MeV/c for di-muons (300 MeV/c for di-electrons)</a:t>
            </a:r>
            <a:r>
              <a:rPr lang="en-US" dirty="0" smtClean="0"/>
              <a:t> </a:t>
            </a:r>
          </a:p>
          <a:p>
            <a:r>
              <a:rPr lang="en-US" dirty="0" smtClean="0">
                <a:sym typeface="Wingdings" pitchFamily="2" charset="2"/>
              </a:rPr>
              <a:t> Incoherent enriched sample</a:t>
            </a:r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979712" y="335699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ee</a:t>
            </a:r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300192" y="3448982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mm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6/20/2013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Scapparone h3QCD2013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6194-2F4E-40BF-92E9-0C81AE4C882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7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256465" y="799544"/>
            <a:ext cx="6699911" cy="1477328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Used templates: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-    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Y</a:t>
            </a:r>
            <a:r>
              <a:rPr lang="en-US" dirty="0" smtClean="0">
                <a:solidFill>
                  <a:srgbClr val="FF0000"/>
                </a:solidFill>
              </a:rPr>
              <a:t>’ contribution to (in)coherent J/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Y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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j-lt"/>
              </a:rPr>
              <a:t>f</a:t>
            </a:r>
            <a:r>
              <a:rPr lang="en-US" baseline="-25000" dirty="0" err="1" smtClean="0">
                <a:solidFill>
                  <a:srgbClr val="FF0000"/>
                </a:solidFill>
                <a:latin typeface="+mj-lt"/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Incoherent </a:t>
            </a:r>
            <a:r>
              <a:rPr lang="en-US" dirty="0">
                <a:solidFill>
                  <a:srgbClr val="FF0000"/>
                </a:solidFill>
              </a:rPr>
              <a:t>J/</a:t>
            </a:r>
            <a:r>
              <a:rPr lang="en-US" dirty="0">
                <a:solidFill>
                  <a:srgbClr val="FF0000"/>
                </a:solidFill>
                <a:latin typeface="Symbol" pitchFamily="18" charset="2"/>
              </a:rPr>
              <a:t>Y</a:t>
            </a:r>
            <a:r>
              <a:rPr lang="en-US" dirty="0" smtClean="0">
                <a:solidFill>
                  <a:srgbClr val="FF0000"/>
                </a:solidFill>
              </a:rPr>
              <a:t> contribution to coherent J/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Y (</a:t>
            </a:r>
            <a:r>
              <a:rPr lang="en-US" dirty="0" smtClean="0">
                <a:solidFill>
                  <a:srgbClr val="FF0000"/>
                </a:solidFill>
              </a:rPr>
              <a:t>and vice-versa)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f</a:t>
            </a:r>
            <a:r>
              <a:rPr lang="en-US" baseline="-25000" dirty="0" err="1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endParaRPr lang="en-US" dirty="0" smtClean="0">
              <a:solidFill>
                <a:srgbClr val="FF0000"/>
              </a:solidFill>
              <a:latin typeface="Symbol" pitchFamily="18" charset="2"/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-    </a:t>
            </a:r>
            <a:r>
              <a:rPr lang="en-US" dirty="0" err="1" smtClean="0">
                <a:solidFill>
                  <a:srgbClr val="FF0000"/>
                </a:solidFill>
                <a:latin typeface="Symbol" pitchFamily="18" charset="2"/>
              </a:rPr>
              <a:t>gg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 </a:t>
            </a:r>
            <a:r>
              <a:rPr lang="en-US" dirty="0" err="1" smtClean="0">
                <a:solidFill>
                  <a:srgbClr val="FF0000"/>
                </a:solidFill>
                <a:latin typeface="Script MT Bold" pitchFamily="66" charset="0"/>
                <a:sym typeface="Wingdings" pitchFamily="2" charset="2"/>
              </a:rPr>
              <a:t>l</a:t>
            </a:r>
            <a:r>
              <a:rPr lang="en-US" baseline="30000" dirty="0" err="1" smtClean="0">
                <a:solidFill>
                  <a:srgbClr val="FF0000"/>
                </a:solidFill>
                <a:latin typeface="Script MT Bold" pitchFamily="66" charset="0"/>
                <a:sym typeface="Wingdings" pitchFamily="2" charset="2"/>
              </a:rPr>
              <a:t>+</a:t>
            </a:r>
            <a:r>
              <a:rPr lang="en-US" dirty="0" err="1" smtClean="0">
                <a:solidFill>
                  <a:srgbClr val="FF0000"/>
                </a:solidFill>
                <a:latin typeface="Script MT Bold" pitchFamily="66" charset="0"/>
                <a:sym typeface="Wingdings" pitchFamily="2" charset="2"/>
              </a:rPr>
              <a:t>l</a:t>
            </a:r>
            <a:r>
              <a:rPr lang="en-US" baseline="30000" dirty="0" smtClean="0">
                <a:solidFill>
                  <a:srgbClr val="FF0000"/>
                </a:solidFill>
                <a:latin typeface="Script MT Bold" pitchFamily="66" charset="0"/>
                <a:sym typeface="Wingdings" pitchFamily="2" charset="2"/>
              </a:rPr>
              <a:t>-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contribution to coherent </a:t>
            </a:r>
            <a:r>
              <a:rPr lang="en-US" dirty="0" smtClean="0">
                <a:solidFill>
                  <a:srgbClr val="FF0000"/>
                </a:solidFill>
              </a:rPr>
              <a:t>J/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Y</a:t>
            </a:r>
          </a:p>
          <a:p>
            <a:pPr marL="285750" indent="-285750">
              <a:buFontTx/>
              <a:buChar char="-"/>
            </a:pPr>
            <a:r>
              <a:rPr lang="en-US" dirty="0" err="1" smtClean="0">
                <a:solidFill>
                  <a:srgbClr val="FF0000"/>
                </a:solidFill>
                <a:latin typeface="+mj-lt"/>
              </a:rPr>
              <a:t>Hadronic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J/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Y;</a:t>
            </a:r>
            <a:endParaRPr lang="en-US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6/20/2013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Scapparone h3QCD2013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6194-2F4E-40BF-92E9-0C81AE4C8826}" type="slidenum">
              <a:rPr lang="en-US" smtClean="0"/>
              <a:t>23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31640" y="44624"/>
            <a:ext cx="6612836" cy="646331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The J/</a:t>
            </a:r>
            <a:r>
              <a:rPr lang="it-IT" dirty="0" smtClean="0">
                <a:latin typeface="Symbol" pitchFamily="18" charset="2"/>
              </a:rPr>
              <a:t>Y</a:t>
            </a:r>
            <a:r>
              <a:rPr lang="it-IT" dirty="0" smtClean="0"/>
              <a:t> </a:t>
            </a:r>
            <a:r>
              <a:rPr lang="it-IT" dirty="0" err="1" smtClean="0"/>
              <a:t>peak</a:t>
            </a:r>
            <a:r>
              <a:rPr lang="it-IT" dirty="0" smtClean="0"/>
              <a:t> </a:t>
            </a:r>
            <a:r>
              <a:rPr lang="it-IT" dirty="0" err="1" smtClean="0"/>
              <a:t>region</a:t>
            </a:r>
            <a:r>
              <a:rPr lang="it-IT" dirty="0" smtClean="0"/>
              <a:t>: 2.2 </a:t>
            </a:r>
            <a:r>
              <a:rPr lang="it-IT" dirty="0"/>
              <a:t>GeV/c</a:t>
            </a:r>
            <a:r>
              <a:rPr lang="it-IT" baseline="30000" dirty="0"/>
              <a:t>2</a:t>
            </a:r>
            <a:r>
              <a:rPr lang="it-IT" dirty="0"/>
              <a:t> &lt; M</a:t>
            </a:r>
            <a:r>
              <a:rPr lang="it-IT" baseline="-25000" dirty="0"/>
              <a:t>inv</a:t>
            </a:r>
            <a:r>
              <a:rPr lang="it-IT" dirty="0"/>
              <a:t> &lt; </a:t>
            </a:r>
            <a:r>
              <a:rPr lang="it-IT" dirty="0" smtClean="0"/>
              <a:t>3.2 </a:t>
            </a:r>
            <a:r>
              <a:rPr lang="it-IT" dirty="0"/>
              <a:t>GeV/c</a:t>
            </a:r>
            <a:r>
              <a:rPr lang="it-IT" baseline="30000" dirty="0"/>
              <a:t>2</a:t>
            </a:r>
            <a:r>
              <a:rPr lang="it-IT" dirty="0"/>
              <a:t> </a:t>
            </a:r>
            <a:r>
              <a:rPr lang="it-IT" dirty="0" smtClean="0"/>
              <a:t>for electron and </a:t>
            </a:r>
          </a:p>
          <a:p>
            <a:r>
              <a:rPr lang="it-IT" dirty="0"/>
              <a:t> </a:t>
            </a:r>
            <a:r>
              <a:rPr lang="it-IT" dirty="0" smtClean="0"/>
              <a:t>                                     3.0 </a:t>
            </a:r>
            <a:r>
              <a:rPr lang="it-IT" dirty="0"/>
              <a:t>GeV/c</a:t>
            </a:r>
            <a:r>
              <a:rPr lang="it-IT" baseline="30000" dirty="0"/>
              <a:t>2</a:t>
            </a:r>
            <a:r>
              <a:rPr lang="it-IT" dirty="0"/>
              <a:t> &lt; M</a:t>
            </a:r>
            <a:r>
              <a:rPr lang="it-IT" baseline="-25000" dirty="0"/>
              <a:t>inv</a:t>
            </a:r>
            <a:r>
              <a:rPr lang="it-IT" dirty="0"/>
              <a:t> &lt; </a:t>
            </a:r>
            <a:r>
              <a:rPr lang="it-IT" dirty="0" smtClean="0"/>
              <a:t>3.2 </a:t>
            </a:r>
            <a:r>
              <a:rPr lang="it-IT" dirty="0"/>
              <a:t>GeV/c</a:t>
            </a:r>
            <a:r>
              <a:rPr lang="it-IT" baseline="30000" dirty="0"/>
              <a:t>2</a:t>
            </a:r>
            <a:r>
              <a:rPr lang="it-IT" dirty="0"/>
              <a:t> </a:t>
            </a:r>
            <a:r>
              <a:rPr lang="it-IT" dirty="0" smtClean="0"/>
              <a:t>for muons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6" r="6316" b="-8491"/>
          <a:stretch/>
        </p:blipFill>
        <p:spPr bwMode="auto">
          <a:xfrm>
            <a:off x="107504" y="3177360"/>
            <a:ext cx="4248000" cy="34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3203848" y="3841884"/>
            <a:ext cx="546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ee</a:t>
            </a:r>
            <a:endParaRPr 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464" y="3140968"/>
            <a:ext cx="4238446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596662" y="3923764"/>
            <a:ext cx="546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ee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2708920"/>
            <a:ext cx="6499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Example: p</a:t>
            </a:r>
            <a:r>
              <a:rPr lang="it-IT" baseline="-25000" dirty="0" smtClean="0"/>
              <a:t>T</a:t>
            </a:r>
            <a:r>
              <a:rPr lang="it-IT" dirty="0" smtClean="0"/>
              <a:t> spectrum for J/</a:t>
            </a:r>
            <a:r>
              <a:rPr lang="it-IT" dirty="0" smtClean="0">
                <a:latin typeface="Symbol" pitchFamily="18" charset="2"/>
              </a:rPr>
              <a:t>Y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 smtClean="0">
                <a:latin typeface="Script MT Bold" pitchFamily="66" charset="0"/>
                <a:sym typeface="Wingdings" pitchFamily="2" charset="2"/>
              </a:rPr>
              <a:t>e</a:t>
            </a:r>
            <a:r>
              <a:rPr lang="en-US" baseline="30000" dirty="0" err="1" smtClean="0">
                <a:latin typeface="Script MT Bold" pitchFamily="66" charset="0"/>
                <a:sym typeface="Wingdings" pitchFamily="2" charset="2"/>
              </a:rPr>
              <a:t>+</a:t>
            </a:r>
            <a:r>
              <a:rPr lang="en-US" dirty="0" err="1" smtClean="0">
                <a:latin typeface="Script MT Bold" pitchFamily="66" charset="0"/>
                <a:sym typeface="Wingdings" pitchFamily="2" charset="2"/>
              </a:rPr>
              <a:t>e</a:t>
            </a:r>
            <a:r>
              <a:rPr lang="en-US" baseline="30000" dirty="0" smtClean="0">
                <a:latin typeface="Script MT Bold" pitchFamily="66" charset="0"/>
                <a:sym typeface="Wingdings" pitchFamily="2" charset="2"/>
              </a:rPr>
              <a:t>- </a:t>
            </a:r>
            <a:r>
              <a:rPr lang="en-US" dirty="0" smtClean="0">
                <a:latin typeface="Script MT Bold" pitchFamily="66" charset="0"/>
                <a:sym typeface="Wingdings" pitchFamily="2" charset="2"/>
              </a:rPr>
              <a:t>(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similar plot 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for </a:t>
            </a:r>
            <a:r>
              <a:rPr lang="it-IT" dirty="0"/>
              <a:t>J/</a:t>
            </a:r>
            <a:r>
              <a:rPr lang="it-IT" dirty="0">
                <a:latin typeface="Symbol" pitchFamily="18" charset="2"/>
              </a:rPr>
              <a:t>Y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 smtClean="0">
                <a:latin typeface="Symbol" pitchFamily="18" charset="2"/>
                <a:sym typeface="Wingdings" pitchFamily="2" charset="2"/>
              </a:rPr>
              <a:t>m</a:t>
            </a:r>
            <a:r>
              <a:rPr lang="en-US" baseline="30000" dirty="0" err="1" smtClean="0">
                <a:latin typeface="Script MT Bold" pitchFamily="66" charset="0"/>
                <a:sym typeface="Wingdings" pitchFamily="2" charset="2"/>
              </a:rPr>
              <a:t>+</a:t>
            </a:r>
            <a:r>
              <a:rPr lang="en-US" dirty="0" err="1" smtClean="0">
                <a:latin typeface="Symbol" pitchFamily="18" charset="2"/>
                <a:sym typeface="Wingdings" pitchFamily="2" charset="2"/>
              </a:rPr>
              <a:t>m</a:t>
            </a:r>
            <a:r>
              <a:rPr lang="en-US" baseline="30000" dirty="0" smtClean="0">
                <a:latin typeface="Script MT Bold" pitchFamily="66" charset="0"/>
                <a:sym typeface="Wingdings" pitchFamily="2" charset="2"/>
              </a:rPr>
              <a:t>- </a:t>
            </a:r>
            <a:r>
              <a:rPr lang="en-US" dirty="0" smtClean="0">
                <a:latin typeface="Script MT Bold" pitchFamily="66" charset="0"/>
                <a:sym typeface="Wingdings" pitchFamily="2" charset="2"/>
              </a:rPr>
              <a:t>)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3847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6/20/2013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Scapparone h3QCD2013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6194-2F4E-40BF-92E9-0C81AE4C8826}" type="slidenum">
              <a:rPr lang="en-US" smtClean="0"/>
              <a:t>24</a:t>
            </a:fld>
            <a:endParaRPr lang="en-US"/>
          </a:p>
        </p:txBody>
      </p:sp>
      <p:sp>
        <p:nvSpPr>
          <p:cNvPr id="5" name="CasellaDiTesto 3"/>
          <p:cNvSpPr txBox="1"/>
          <p:nvPr/>
        </p:nvSpPr>
        <p:spPr>
          <a:xfrm>
            <a:off x="2699792" y="116632"/>
            <a:ext cx="3403881" cy="369332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Detailed study of the systematics: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75521"/>
            <a:ext cx="2532063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220295"/>
            <a:ext cx="6027737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49502"/>
            <a:ext cx="7056784" cy="3283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5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7978" y="52510"/>
            <a:ext cx="3768811" cy="577685"/>
          </a:xfr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UPC J/</a:t>
            </a:r>
            <a:r>
              <a:rPr lang="el-GR" sz="2000" dirty="0" smtClean="0">
                <a:solidFill>
                  <a:srgbClr val="FF0000"/>
                </a:solidFill>
                <a:latin typeface="+mn-lt"/>
              </a:rPr>
              <a:t>ψ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 at forward 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rapidity</a:t>
            </a:r>
            <a:endParaRPr lang="en-US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6/20/2013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B3C0-0E95-4FD5-A3A5-0757E699D670}" type="slidenum">
              <a:rPr lang="ru-RU" smtClean="0"/>
              <a:t>25</a:t>
            </a:fld>
            <a:endParaRPr lang="ru-RU" dirty="0"/>
          </a:p>
        </p:txBody>
      </p:sp>
      <p:pic>
        <p:nvPicPr>
          <p:cNvPr id="6" name="Picture 4" descr="D:\doc\alice\Talks\2012-11-20-protvino-alice\alice_cu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8" r="19043"/>
          <a:stretch/>
        </p:blipFill>
        <p:spPr bwMode="auto">
          <a:xfrm>
            <a:off x="-3" y="1995948"/>
            <a:ext cx="5074119" cy="456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5217952" y="850544"/>
            <a:ext cx="3385968" cy="2471496"/>
            <a:chOff x="3734" y="0"/>
            <a:chExt cx="2026" cy="1495"/>
          </a:xfrm>
        </p:grpSpPr>
        <p:pic>
          <p:nvPicPr>
            <p:cNvPr id="8" name="Picture 9" descr="ALIce_SETUP_final_cf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819" y="131"/>
              <a:ext cx="1941" cy="1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0" descr="ALIce_SETUP_final_cf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419" y="787"/>
              <a:ext cx="337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1" descr="ALIce_SETUP_final_cf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3734" y="0"/>
              <a:ext cx="1486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Rectangle 2"/>
          <p:cNvSpPr/>
          <p:nvPr/>
        </p:nvSpPr>
        <p:spPr>
          <a:xfrm>
            <a:off x="0" y="757899"/>
            <a:ext cx="5352176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dirty="0"/>
              <a:t>UPC forward </a:t>
            </a:r>
            <a:r>
              <a:rPr lang="en-US" b="1" dirty="0" smtClean="0"/>
              <a:t>trigger:</a:t>
            </a:r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r>
              <a:rPr lang="it-IT" dirty="0" smtClean="0"/>
              <a:t>single </a:t>
            </a:r>
            <a:r>
              <a:rPr lang="it-IT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 </a:t>
            </a:r>
            <a:r>
              <a:rPr lang="it-IT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trigger</a:t>
            </a:r>
            <a:r>
              <a:rPr lang="it-IT" dirty="0" smtClean="0"/>
              <a:t> with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baseline="-25000" dirty="0"/>
              <a:t> </a:t>
            </a:r>
            <a:r>
              <a:rPr lang="en-US" dirty="0" smtClean="0"/>
              <a:t>&gt; 1 </a:t>
            </a:r>
            <a:r>
              <a:rPr lang="en-US" dirty="0" err="1" smtClean="0"/>
              <a:t>GeV</a:t>
            </a:r>
            <a:r>
              <a:rPr lang="en-US" dirty="0" smtClean="0"/>
              <a:t>/c (</a:t>
            </a:r>
            <a:r>
              <a:rPr lang="el-GR" dirty="0" smtClean="0"/>
              <a:t>-</a:t>
            </a:r>
            <a:r>
              <a:rPr lang="el-GR" dirty="0"/>
              <a:t>4 &lt; η &lt; -</a:t>
            </a:r>
            <a:r>
              <a:rPr lang="el-GR" dirty="0" smtClean="0"/>
              <a:t>2.5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endParaRPr lang="en-US" baseline="-25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h</a:t>
            </a:r>
            <a:r>
              <a:rPr lang="en-US" dirty="0" smtClean="0"/>
              <a:t>it in 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VZERO-C</a:t>
            </a:r>
            <a:r>
              <a:rPr lang="en-US" dirty="0" smtClean="0"/>
              <a:t> (</a:t>
            </a:r>
            <a:r>
              <a:rPr lang="el-GR" dirty="0"/>
              <a:t>-</a:t>
            </a:r>
            <a:r>
              <a:rPr lang="el-GR" dirty="0" smtClean="0"/>
              <a:t>3.7</a:t>
            </a:r>
            <a:r>
              <a:rPr lang="en-US" dirty="0" smtClean="0"/>
              <a:t> </a:t>
            </a:r>
            <a:r>
              <a:rPr lang="el-GR" dirty="0" smtClean="0"/>
              <a:t>&lt;</a:t>
            </a:r>
            <a:r>
              <a:rPr lang="en-US" dirty="0" smtClean="0"/>
              <a:t> </a:t>
            </a:r>
            <a:r>
              <a:rPr lang="el-GR" dirty="0" smtClean="0"/>
              <a:t>η</a:t>
            </a:r>
            <a:r>
              <a:rPr lang="en-US" dirty="0" smtClean="0"/>
              <a:t> </a:t>
            </a:r>
            <a:r>
              <a:rPr lang="el-GR" dirty="0" smtClean="0"/>
              <a:t>&lt;</a:t>
            </a:r>
            <a:r>
              <a:rPr lang="en-US" dirty="0" smtClean="0"/>
              <a:t> </a:t>
            </a:r>
            <a:r>
              <a:rPr lang="el-GR" dirty="0" smtClean="0"/>
              <a:t>-1.7</a:t>
            </a:r>
            <a:r>
              <a:rPr lang="en-US" dirty="0" smtClean="0"/>
              <a:t>)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no </a:t>
            </a:r>
            <a:r>
              <a:rPr lang="en-US" dirty="0"/>
              <a:t>hits in </a:t>
            </a:r>
            <a:r>
              <a:rPr lang="en-US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VZERO-A</a:t>
            </a:r>
            <a:r>
              <a:rPr lang="en-US" dirty="0"/>
              <a:t> (</a:t>
            </a:r>
            <a:r>
              <a:rPr lang="el-GR" dirty="0"/>
              <a:t>2.8</a:t>
            </a:r>
            <a:r>
              <a:rPr lang="en-US" dirty="0"/>
              <a:t> </a:t>
            </a:r>
            <a:r>
              <a:rPr lang="el-GR" dirty="0"/>
              <a:t>&lt;</a:t>
            </a:r>
            <a:r>
              <a:rPr lang="en-US" dirty="0"/>
              <a:t> </a:t>
            </a:r>
            <a:r>
              <a:rPr lang="el-GR" dirty="0"/>
              <a:t>η</a:t>
            </a:r>
            <a:r>
              <a:rPr lang="en-US" dirty="0"/>
              <a:t> </a:t>
            </a:r>
            <a:r>
              <a:rPr lang="el-GR" dirty="0"/>
              <a:t>&lt;</a:t>
            </a:r>
            <a:r>
              <a:rPr lang="en-US" dirty="0"/>
              <a:t> </a:t>
            </a:r>
            <a:r>
              <a:rPr lang="el-GR" dirty="0"/>
              <a:t>5.1</a:t>
            </a:r>
            <a:r>
              <a:rPr lang="en-US" dirty="0"/>
              <a:t>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66154" y="3774523"/>
            <a:ext cx="39694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Offline event selection: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Beam </a:t>
            </a:r>
            <a:r>
              <a:rPr lang="en-US" dirty="0"/>
              <a:t>gas </a:t>
            </a:r>
            <a:r>
              <a:rPr lang="en-US" dirty="0" smtClean="0"/>
              <a:t>rejection with VZERO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Hadronic</a:t>
            </a:r>
            <a:r>
              <a:rPr lang="en-US" dirty="0" smtClean="0"/>
              <a:t> rejection with ZDC and SPD </a:t>
            </a:r>
            <a:endParaRPr lang="en-US" dirty="0"/>
          </a:p>
          <a:p>
            <a:r>
              <a:rPr lang="en-US" b="1" dirty="0" smtClean="0"/>
              <a:t>Track selection:</a:t>
            </a:r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/>
              <a:t>m</a:t>
            </a:r>
            <a:r>
              <a:rPr lang="en-US" dirty="0" err="1" smtClean="0"/>
              <a:t>uon</a:t>
            </a:r>
            <a:r>
              <a:rPr lang="en-US" dirty="0" smtClean="0"/>
              <a:t> tracks: -</a:t>
            </a:r>
            <a:r>
              <a:rPr lang="en-US" dirty="0"/>
              <a:t>3.7 &lt; </a:t>
            </a:r>
            <a:r>
              <a:rPr lang="el-GR" dirty="0" smtClean="0"/>
              <a:t>η</a:t>
            </a:r>
            <a:r>
              <a:rPr lang="en-US" dirty="0" smtClean="0"/>
              <a:t> </a:t>
            </a:r>
            <a:r>
              <a:rPr lang="en-US" dirty="0"/>
              <a:t>&lt; -2.5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matching with tracks in the </a:t>
            </a:r>
            <a:r>
              <a:rPr lang="en-US" dirty="0" err="1" smtClean="0"/>
              <a:t>muon</a:t>
            </a:r>
            <a:r>
              <a:rPr lang="en-US" dirty="0" smtClean="0"/>
              <a:t> trigger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r</a:t>
            </a:r>
            <a:r>
              <a:rPr lang="en-US" dirty="0" smtClean="0"/>
              <a:t>adial </a:t>
            </a:r>
            <a:r>
              <a:rPr lang="en-US" dirty="0"/>
              <a:t>position </a:t>
            </a:r>
            <a:r>
              <a:rPr lang="en-US" dirty="0" smtClean="0"/>
              <a:t>for </a:t>
            </a:r>
            <a:r>
              <a:rPr lang="en-US" dirty="0" err="1" smtClean="0"/>
              <a:t>muons</a:t>
            </a:r>
            <a:r>
              <a:rPr lang="en-US" dirty="0" smtClean="0"/>
              <a:t> at the end </a:t>
            </a:r>
            <a:r>
              <a:rPr lang="en-US" dirty="0"/>
              <a:t>of </a:t>
            </a:r>
            <a:r>
              <a:rPr lang="en-US" dirty="0" smtClean="0"/>
              <a:t>absorber:  17.5 </a:t>
            </a:r>
            <a:r>
              <a:rPr lang="en-US" dirty="0"/>
              <a:t>&lt; </a:t>
            </a:r>
            <a:r>
              <a:rPr lang="en-US" dirty="0" err="1"/>
              <a:t>R</a:t>
            </a:r>
            <a:r>
              <a:rPr lang="en-US" baseline="-25000" dirty="0" err="1"/>
              <a:t>abs</a:t>
            </a:r>
            <a:r>
              <a:rPr lang="en-US" dirty="0"/>
              <a:t>&lt; 89.5 </a:t>
            </a:r>
            <a:r>
              <a:rPr lang="en-US" dirty="0" smtClean="0"/>
              <a:t>cm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dependent DCA cut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o</a:t>
            </a:r>
            <a:r>
              <a:rPr lang="en-US" dirty="0" smtClean="0"/>
              <a:t>pposite </a:t>
            </a:r>
            <a:r>
              <a:rPr lang="en-US" dirty="0"/>
              <a:t>sign </a:t>
            </a:r>
            <a:r>
              <a:rPr lang="en-US" dirty="0" err="1" smtClean="0"/>
              <a:t>dimuon</a:t>
            </a:r>
            <a:r>
              <a:rPr lang="en-US" dirty="0" smtClean="0"/>
              <a:t>: </a:t>
            </a:r>
            <a:r>
              <a:rPr lang="en-US" dirty="0"/>
              <a:t>-3.6 &lt; y &lt; -2.6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04606" y="3361996"/>
            <a:ext cx="3172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Integrated </a:t>
            </a:r>
            <a:r>
              <a:rPr lang="en-US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luminosity ~ 55 </a:t>
            </a:r>
            <a:r>
              <a:rPr lang="el-GR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</a:t>
            </a:r>
            <a:r>
              <a:rPr lang="en-U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b="1" baseline="30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</a:t>
            </a:r>
            <a:endParaRPr lang="en-US" b="1" baseline="300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16157" y="3852032"/>
            <a:ext cx="981512" cy="1671145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Группа 19"/>
          <p:cNvGrpSpPr/>
          <p:nvPr/>
        </p:nvGrpSpPr>
        <p:grpSpPr>
          <a:xfrm>
            <a:off x="1333584" y="3813153"/>
            <a:ext cx="4109228" cy="1251143"/>
            <a:chOff x="1333584" y="3813153"/>
            <a:chExt cx="4109228" cy="1251143"/>
          </a:xfrm>
        </p:grpSpPr>
        <p:sp>
          <p:nvSpPr>
            <p:cNvPr id="12" name="Дуга 11"/>
            <p:cNvSpPr/>
            <p:nvPr/>
          </p:nvSpPr>
          <p:spPr>
            <a:xfrm rot="1023780">
              <a:off x="1333584" y="4555371"/>
              <a:ext cx="4010383" cy="508925"/>
            </a:xfrm>
            <a:prstGeom prst="arc">
              <a:avLst>
                <a:gd name="adj1" fmla="val 11189800"/>
                <a:gd name="adj2" fmla="val 21428271"/>
              </a:avLst>
            </a:prstGeom>
            <a:ln w="381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Дуга 14"/>
            <p:cNvSpPr/>
            <p:nvPr/>
          </p:nvSpPr>
          <p:spPr>
            <a:xfrm flipV="1">
              <a:off x="1432429" y="3813153"/>
              <a:ext cx="4010383" cy="467282"/>
            </a:xfrm>
            <a:prstGeom prst="arc">
              <a:avLst>
                <a:gd name="adj1" fmla="val 11189800"/>
                <a:gd name="adj2" fmla="val 21375976"/>
              </a:avLst>
            </a:prstGeom>
            <a:ln w="381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7504387" y="1765739"/>
            <a:ext cx="545400" cy="1434662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58867" y="4114798"/>
            <a:ext cx="165538" cy="244365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386596" y="3992615"/>
            <a:ext cx="165538" cy="244365"/>
          </a:xfrm>
          <a:prstGeom prst="roundRect">
            <a:avLst/>
          </a:prstGeom>
          <a:noFill/>
          <a:ln w="38100">
            <a:solidFill>
              <a:srgbClr val="CC00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Scapparone h3QCD2013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02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48064" y="3212976"/>
            <a:ext cx="1905660" cy="12506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838446" cy="248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933" y="4259"/>
            <a:ext cx="450497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58241" y="2708920"/>
            <a:ext cx="3414432" cy="264766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dirty="0" smtClean="0"/>
              <a:t>Invariant mass distribution:</a:t>
            </a:r>
          </a:p>
          <a:p>
            <a:r>
              <a:rPr lang="en-US" sz="1600" dirty="0" err="1" smtClean="0"/>
              <a:t>Dimuon</a:t>
            </a:r>
            <a:r>
              <a:rPr lang="en-US" sz="1600" dirty="0" smtClean="0"/>
              <a:t>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T</a:t>
            </a:r>
            <a:r>
              <a:rPr lang="en-US" sz="1600" dirty="0" smtClean="0"/>
              <a:t>&lt; 0.3 GeV/</a:t>
            </a:r>
            <a:r>
              <a:rPr lang="en-US" sz="1600" i="1" dirty="0" smtClean="0"/>
              <a:t>c</a:t>
            </a:r>
            <a:endParaRPr lang="en-US" sz="1600" dirty="0" smtClean="0"/>
          </a:p>
          <a:p>
            <a:r>
              <a:rPr lang="en-US" sz="1600" dirty="0" smtClean="0"/>
              <a:t>Clean spectrum: only 2 like-sign events</a:t>
            </a:r>
          </a:p>
          <a:p>
            <a:r>
              <a:rPr lang="en-US" sz="1600" dirty="0" smtClean="0"/>
              <a:t>Signal shape fitted to a Crystal Ball shape</a:t>
            </a:r>
          </a:p>
          <a:p>
            <a:r>
              <a:rPr lang="en-US" sz="1600" dirty="0" smtClean="0"/>
              <a:t>Background fitted to an exponential</a:t>
            </a:r>
          </a:p>
          <a:p>
            <a:r>
              <a:rPr lang="en-US" sz="1600" dirty="0" smtClean="0"/>
              <a:t>Exponential shape compatible with expectations from </a:t>
            </a:r>
            <a:r>
              <a:rPr lang="el-GR" sz="1600" dirty="0" smtClean="0">
                <a:sym typeface="Symbol"/>
              </a:rPr>
              <a:t></a:t>
            </a:r>
            <a:r>
              <a:rPr lang="en-US" sz="1600" dirty="0" smtClean="0"/>
              <a:t> →</a:t>
            </a:r>
            <a:r>
              <a:rPr lang="el-GR" sz="1600" dirty="0" smtClean="0"/>
              <a:t>μμ</a:t>
            </a:r>
            <a:r>
              <a:rPr lang="en-US" sz="1600" dirty="0" smtClean="0"/>
              <a:t> process</a:t>
            </a:r>
          </a:p>
          <a:p>
            <a:pPr marL="0" indent="0">
              <a:buFont typeface="Arial" pitchFamily="34" charset="0"/>
              <a:buNone/>
            </a:pPr>
            <a:endParaRPr lang="en-US" sz="1800" b="1" dirty="0" smtClean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537048"/>
            <a:ext cx="1611038" cy="557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7"/>
          <p:cNvGrpSpPr/>
          <p:nvPr/>
        </p:nvGrpSpPr>
        <p:grpSpPr>
          <a:xfrm>
            <a:off x="4425318" y="4846207"/>
            <a:ext cx="4345497" cy="874554"/>
            <a:chOff x="4580389" y="5526246"/>
            <a:chExt cx="4345497" cy="874554"/>
          </a:xfrm>
          <a:solidFill>
            <a:srgbClr val="FF0000"/>
          </a:solidFill>
        </p:grpSpPr>
        <p:sp>
          <p:nvSpPr>
            <p:cNvPr id="12" name="Rectangle 6"/>
            <p:cNvSpPr/>
            <p:nvPr/>
          </p:nvSpPr>
          <p:spPr>
            <a:xfrm>
              <a:off x="4580389" y="5526246"/>
              <a:ext cx="4345497" cy="874554"/>
            </a:xfrm>
            <a:prstGeom prst="rect">
              <a:avLst/>
            </a:prstGeom>
            <a:grpFill/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4698" y="5696910"/>
              <a:ext cx="3962400" cy="51435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Content Placeholder 2"/>
          <p:cNvSpPr txBox="1">
            <a:spLocks/>
          </p:cNvSpPr>
          <p:nvPr/>
        </p:nvSpPr>
        <p:spPr>
          <a:xfrm>
            <a:off x="5080838" y="2522340"/>
            <a:ext cx="3945772" cy="19412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800" b="1" dirty="0" smtClean="0"/>
          </a:p>
          <a:p>
            <a:pPr marL="0" indent="0">
              <a:buFont typeface="Arial" pitchFamily="34" charset="0"/>
              <a:buNone/>
            </a:pPr>
            <a:r>
              <a:rPr lang="en-US" sz="1800" b="1" dirty="0" smtClean="0"/>
              <a:t>Four contributions in the </a:t>
            </a:r>
            <a:r>
              <a:rPr lang="en-US" sz="1800" b="1" dirty="0" err="1" smtClean="0"/>
              <a:t>p</a:t>
            </a:r>
            <a:r>
              <a:rPr lang="en-US" sz="1800" b="1" baseline="-25000" dirty="0" err="1" smtClean="0"/>
              <a:t>T</a:t>
            </a:r>
            <a:r>
              <a:rPr lang="en-US" sz="1800" b="1" dirty="0" smtClean="0"/>
              <a:t> spectrum:</a:t>
            </a:r>
          </a:p>
          <a:p>
            <a:r>
              <a:rPr lang="en-US" sz="1400" dirty="0" smtClean="0">
                <a:solidFill>
                  <a:srgbClr val="1506DC"/>
                </a:solidFill>
              </a:rPr>
              <a:t>Coherent J/</a:t>
            </a:r>
            <a:r>
              <a:rPr lang="el-GR" sz="1400" dirty="0" smtClean="0">
                <a:solidFill>
                  <a:srgbClr val="1506DC"/>
                </a:solidFill>
              </a:rPr>
              <a:t>ψ</a:t>
            </a:r>
            <a:endParaRPr lang="en-US" sz="1400" dirty="0" smtClean="0">
              <a:solidFill>
                <a:srgbClr val="1506DC"/>
              </a:solidFill>
            </a:endParaRPr>
          </a:p>
          <a:p>
            <a:r>
              <a:rPr lang="en-US" sz="1400" dirty="0" smtClean="0">
                <a:solidFill>
                  <a:srgbClr val="FF0000"/>
                </a:solidFill>
              </a:rPr>
              <a:t>Incoherent J/</a:t>
            </a:r>
            <a:r>
              <a:rPr lang="el-GR" sz="1400" dirty="0" smtClean="0">
                <a:solidFill>
                  <a:srgbClr val="FF0000"/>
                </a:solidFill>
              </a:rPr>
              <a:t>ψ</a:t>
            </a:r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srgbClr val="CC00CC"/>
                </a:solidFill>
              </a:rPr>
              <a:t>J/</a:t>
            </a:r>
            <a:r>
              <a:rPr lang="el-GR" sz="1400" dirty="0" smtClean="0">
                <a:solidFill>
                  <a:srgbClr val="CC00CC"/>
                </a:solidFill>
              </a:rPr>
              <a:t>ψ</a:t>
            </a:r>
            <a:r>
              <a:rPr lang="en-US" sz="1400" dirty="0" smtClean="0">
                <a:solidFill>
                  <a:srgbClr val="CC00CC"/>
                </a:solidFill>
              </a:rPr>
              <a:t> from </a:t>
            </a:r>
            <a:r>
              <a:rPr lang="el-GR" sz="1400" dirty="0" smtClean="0">
                <a:solidFill>
                  <a:srgbClr val="CC00CC"/>
                </a:solidFill>
              </a:rPr>
              <a:t>ψ</a:t>
            </a:r>
            <a:r>
              <a:rPr lang="en-US" sz="1400" dirty="0" smtClean="0">
                <a:solidFill>
                  <a:srgbClr val="CC00CC"/>
                </a:solidFill>
              </a:rPr>
              <a:t>' decays</a:t>
            </a:r>
          </a:p>
          <a:p>
            <a:r>
              <a:rPr lang="el-GR" sz="1400" dirty="0" smtClean="0">
                <a:solidFill>
                  <a:srgbClr val="00B050"/>
                </a:solidFill>
                <a:sym typeface="Symbol"/>
              </a:rPr>
              <a:t></a:t>
            </a:r>
            <a:r>
              <a:rPr lang="en-US" sz="1400" dirty="0" smtClean="0">
                <a:solidFill>
                  <a:srgbClr val="00B050"/>
                </a:solidFill>
              </a:rPr>
              <a:t> →</a:t>
            </a:r>
            <a:r>
              <a:rPr lang="el-GR" sz="1400" dirty="0" smtClean="0">
                <a:solidFill>
                  <a:srgbClr val="00B050"/>
                </a:solidFill>
              </a:rPr>
              <a:t>μμ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92426" y="6381328"/>
            <a:ext cx="2133600" cy="365125"/>
          </a:xfrm>
        </p:spPr>
        <p:txBody>
          <a:bodyPr/>
          <a:lstStyle/>
          <a:p>
            <a:r>
              <a:rPr lang="it-IT" smtClean="0"/>
              <a:t>6/20/2013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Scapparone h3QCD2013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6194-2F4E-40BF-92E9-0C81AE4C8826}" type="slidenum">
              <a:rPr lang="en-US" smtClean="0"/>
              <a:t>26</a:t>
            </a:fld>
            <a:endParaRPr lang="en-US"/>
          </a:p>
        </p:txBody>
      </p:sp>
      <p:sp>
        <p:nvSpPr>
          <p:cNvPr id="14" name="Rettangolo 5"/>
          <p:cNvSpPr/>
          <p:nvPr/>
        </p:nvSpPr>
        <p:spPr>
          <a:xfrm>
            <a:off x="2701236" y="5939988"/>
            <a:ext cx="3495188" cy="369332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ALICE: Phys. </a:t>
            </a:r>
            <a:r>
              <a:rPr lang="fr-FR" dirty="0" err="1" smtClean="0">
                <a:solidFill>
                  <a:srgbClr val="FF0000"/>
                </a:solidFill>
              </a:rPr>
              <a:t>Lett</a:t>
            </a:r>
            <a:r>
              <a:rPr lang="fr-FR" dirty="0" smtClean="0">
                <a:solidFill>
                  <a:srgbClr val="FF0000"/>
                </a:solidFill>
              </a:rPr>
              <a:t>. B718 (2013) 1273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66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6/20/2013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Scapparone h3QCD2013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6194-2F4E-40BF-92E9-0C81AE4C8826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106" y="4753997"/>
            <a:ext cx="5356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tangolo 5"/>
          <p:cNvSpPr/>
          <p:nvPr/>
        </p:nvSpPr>
        <p:spPr>
          <a:xfrm>
            <a:off x="2701236" y="5704497"/>
            <a:ext cx="2890215" cy="369332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Phys. </a:t>
            </a:r>
            <a:r>
              <a:rPr lang="fr-FR" b="1" dirty="0" err="1" smtClean="0">
                <a:solidFill>
                  <a:srgbClr val="FF0000"/>
                </a:solidFill>
              </a:rPr>
              <a:t>Lett</a:t>
            </a:r>
            <a:r>
              <a:rPr lang="fr-FR" b="1" dirty="0" smtClean="0">
                <a:solidFill>
                  <a:srgbClr val="FF0000"/>
                </a:solidFill>
              </a:rPr>
              <a:t>. B718 (2013) 1273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752" y="454099"/>
            <a:ext cx="4605556" cy="74385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78" y="1519376"/>
            <a:ext cx="4032308" cy="27825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1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6147"/>
            <a:ext cx="5539016" cy="352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7446" y="12723"/>
            <a:ext cx="4379154" cy="382383"/>
          </a:xfr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Coherent </a:t>
            </a:r>
            <a:r>
              <a:rPr lang="en-US" sz="1800" b="1" dirty="0">
                <a:solidFill>
                  <a:srgbClr val="FF0000"/>
                </a:solidFill>
                <a:latin typeface="+mn-lt"/>
              </a:rPr>
              <a:t>J/</a:t>
            </a:r>
            <a:r>
              <a:rPr lang="el-GR" sz="1800" b="1" dirty="0" smtClean="0">
                <a:solidFill>
                  <a:srgbClr val="FF0000"/>
                </a:solidFill>
                <a:latin typeface="+mn-lt"/>
              </a:rPr>
              <a:t>ψ</a:t>
            </a:r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: </a:t>
            </a:r>
            <a:r>
              <a:rPr lang="en-US" sz="1800" b="1" dirty="0">
                <a:solidFill>
                  <a:srgbClr val="FF0000"/>
                </a:solidFill>
                <a:latin typeface="+mn-lt"/>
              </a:rPr>
              <a:t>c</a:t>
            </a:r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omparison to models</a:t>
            </a:r>
            <a:endParaRPr lang="en-US" sz="1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6/20/2013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57153" y="439268"/>
                <a:ext cx="8496944" cy="2862322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500" b="1" dirty="0">
                    <a:solidFill>
                      <a:srgbClr val="1506DC"/>
                    </a:solidFill>
                  </a:rPr>
                  <a:t> </a:t>
                </a:r>
                <a:r>
                  <a:rPr lang="en-US" sz="1500" b="1" dirty="0" smtClean="0">
                    <a:solidFill>
                      <a:srgbClr val="1506DC"/>
                    </a:solidFill>
                  </a:rPr>
                  <a:t>    STARLIGHT: Klein</a:t>
                </a:r>
                <a:r>
                  <a:rPr lang="en-US" sz="1500" b="1" dirty="0">
                    <a:solidFill>
                      <a:srgbClr val="1506DC"/>
                    </a:solidFill>
                  </a:rPr>
                  <a:t>, </a:t>
                </a:r>
                <a:r>
                  <a:rPr lang="en-US" sz="1500" b="1" dirty="0" err="1" smtClean="0">
                    <a:solidFill>
                      <a:srgbClr val="1506DC"/>
                    </a:solidFill>
                  </a:rPr>
                  <a:t>Nystrand</a:t>
                </a:r>
                <a:r>
                  <a:rPr lang="en-US" sz="1500" b="1" dirty="0">
                    <a:solidFill>
                      <a:srgbClr val="1506DC"/>
                    </a:solidFill>
                  </a:rPr>
                  <a:t>,</a:t>
                </a:r>
                <a:r>
                  <a:rPr lang="en-US" sz="1500" b="1" dirty="0" smtClean="0">
                    <a:solidFill>
                      <a:srgbClr val="1506DC"/>
                    </a:solidFill>
                  </a:rPr>
                  <a:t> PRC60 </a:t>
                </a:r>
                <a:r>
                  <a:rPr lang="en-US" sz="1500" b="1" dirty="0">
                    <a:solidFill>
                      <a:srgbClr val="1506DC"/>
                    </a:solidFill>
                  </a:rPr>
                  <a:t>(1999) 014903</a:t>
                </a:r>
                <a:r>
                  <a:rPr lang="en-US" sz="1500" dirty="0"/>
                  <a:t> </a:t>
                </a:r>
                <a:endParaRPr lang="en-US" sz="1500" dirty="0" smtClean="0"/>
              </a:p>
              <a:p>
                <a:pPr algn="just"/>
                <a:r>
                  <a:rPr lang="en-US" sz="1500" dirty="0">
                    <a:latin typeface="+mj-lt"/>
                  </a:rPr>
                  <a:t> </a:t>
                </a:r>
                <a:r>
                  <a:rPr lang="en-US" sz="1500" dirty="0" smtClean="0">
                    <a:latin typeface="+mj-lt"/>
                  </a:rPr>
                  <a:t>   VDM + </a:t>
                </a:r>
                <a:r>
                  <a:rPr lang="en-US" sz="1500" dirty="0" err="1">
                    <a:latin typeface="+mj-lt"/>
                  </a:rPr>
                  <a:t>Glauber</a:t>
                </a:r>
                <a:r>
                  <a:rPr lang="en-US" sz="1500" dirty="0">
                    <a:latin typeface="+mj-lt"/>
                  </a:rPr>
                  <a:t> approach </a:t>
                </a:r>
                <a:r>
                  <a:rPr lang="en-US" sz="1500" dirty="0" smtClean="0">
                    <a:latin typeface="+mj-lt"/>
                  </a:rPr>
                  <a:t>where J/</a:t>
                </a:r>
                <a:r>
                  <a:rPr lang="el-GR" sz="1500" dirty="0" smtClean="0">
                    <a:latin typeface="+mj-lt"/>
                  </a:rPr>
                  <a:t>ψ</a:t>
                </a:r>
                <a:r>
                  <a:rPr lang="en-US" sz="1500" dirty="0" smtClean="0">
                    <a:latin typeface="+mj-lt"/>
                  </a:rPr>
                  <a:t>+p cross section is  obtained </a:t>
                </a:r>
                <a:r>
                  <a:rPr lang="en-US" sz="1500" dirty="0">
                    <a:latin typeface="+mj-lt"/>
                  </a:rPr>
                  <a:t>from </a:t>
                </a:r>
                <a:r>
                  <a:rPr lang="en-US" sz="1500" dirty="0" smtClean="0">
                    <a:latin typeface="+mj-lt"/>
                  </a:rPr>
                  <a:t>a parameterization </a:t>
                </a:r>
                <a:r>
                  <a:rPr lang="en-US" sz="1500" dirty="0">
                    <a:latin typeface="+mj-lt"/>
                  </a:rPr>
                  <a:t>of HERA </a:t>
                </a:r>
                <a:r>
                  <a:rPr lang="en-US" sz="1500" dirty="0" err="1" smtClean="0">
                    <a:latin typeface="+mj-lt"/>
                  </a:rPr>
                  <a:t>data</a:t>
                </a:r>
                <a:r>
                  <a:rPr lang="en-US" sz="1500" b="1" dirty="0" err="1" smtClean="0">
                    <a:solidFill>
                      <a:srgbClr val="FF0000"/>
                    </a:solidFill>
                  </a:rPr>
                  <a:t>s</a:t>
                </a:r>
                <a:r>
                  <a:rPr lang="en-US" sz="1500" b="1" dirty="0" smtClean="0">
                    <a:solidFill>
                      <a:srgbClr val="FF0000"/>
                    </a:solidFill>
                  </a:rPr>
                  <a:t>, Machado, PRC84 </a:t>
                </a:r>
                <a:r>
                  <a:rPr lang="en-US" sz="1500" b="1" dirty="0">
                    <a:solidFill>
                      <a:srgbClr val="FF0000"/>
                    </a:solidFill>
                  </a:rPr>
                  <a:t>(2011) 011902 </a:t>
                </a:r>
              </a:p>
              <a:p>
                <a:pPr algn="just"/>
                <a:r>
                  <a:rPr lang="en-US" sz="1500" dirty="0" smtClean="0">
                    <a:latin typeface="+mj-lt"/>
                  </a:rPr>
                  <a:t>   </a:t>
                </a:r>
                <a:r>
                  <a:rPr lang="en-US" sz="1500" dirty="0" err="1" smtClean="0">
                    <a:latin typeface="+mj-lt"/>
                  </a:rPr>
                  <a:t>colour</a:t>
                </a:r>
                <a:r>
                  <a:rPr lang="en-US" sz="1500" dirty="0" smtClean="0">
                    <a:latin typeface="+mj-lt"/>
                  </a:rPr>
                  <a:t> </a:t>
                </a:r>
                <a:r>
                  <a:rPr lang="en-US" sz="1500" dirty="0">
                    <a:latin typeface="+mj-lt"/>
                  </a:rPr>
                  <a:t>dipole model, </a:t>
                </a:r>
                <a:r>
                  <a:rPr lang="en-US" sz="1500" dirty="0" smtClean="0">
                    <a:latin typeface="+mj-lt"/>
                  </a:rPr>
                  <a:t>dipole </a:t>
                </a:r>
                <a:r>
                  <a:rPr lang="en-US" sz="1500" dirty="0">
                    <a:latin typeface="+mj-lt"/>
                  </a:rPr>
                  <a:t>nucleon cross </a:t>
                </a:r>
                <a:r>
                  <a:rPr lang="en-US" sz="1500" dirty="0" smtClean="0">
                    <a:latin typeface="+mj-lt"/>
                  </a:rPr>
                  <a:t>section </a:t>
                </a:r>
                <a:r>
                  <a:rPr lang="en-US" sz="1500" dirty="0">
                    <a:latin typeface="+mj-lt"/>
                  </a:rPr>
                  <a:t>taken </a:t>
                </a:r>
                <a:r>
                  <a:rPr lang="en-US" sz="1500" dirty="0" smtClean="0">
                    <a:latin typeface="+mj-lt"/>
                  </a:rPr>
                  <a:t>from the IIM saturation model</a:t>
                </a:r>
                <a:endParaRPr lang="en-US" sz="1500" dirty="0">
                  <a:latin typeface="+mj-lt"/>
                </a:endParaRPr>
              </a:p>
              <a:p>
                <a:pPr algn="just"/>
                <a:r>
                  <a:rPr lang="en-US" sz="1500" b="1" dirty="0" smtClean="0">
                    <a:solidFill>
                      <a:srgbClr val="7030A0"/>
                    </a:solidFill>
                  </a:rPr>
                  <a:t>    AB: </a:t>
                </a:r>
                <a:r>
                  <a:rPr lang="en-US" sz="1500" b="1" dirty="0" err="1">
                    <a:solidFill>
                      <a:srgbClr val="7030A0"/>
                    </a:solidFill>
                  </a:rPr>
                  <a:t>Adeluyi</a:t>
                </a:r>
                <a:r>
                  <a:rPr lang="en-US" sz="1500" b="1" dirty="0">
                    <a:solidFill>
                      <a:srgbClr val="7030A0"/>
                    </a:solidFill>
                  </a:rPr>
                  <a:t> and </a:t>
                </a:r>
                <a:r>
                  <a:rPr lang="en-US" sz="1500" b="1" dirty="0" err="1" smtClean="0">
                    <a:solidFill>
                      <a:srgbClr val="7030A0"/>
                    </a:solidFill>
                  </a:rPr>
                  <a:t>Bertulani</a:t>
                </a:r>
                <a:r>
                  <a:rPr lang="en-US" sz="1500" b="1" dirty="0" smtClean="0">
                    <a:solidFill>
                      <a:srgbClr val="7030A0"/>
                    </a:solidFill>
                  </a:rPr>
                  <a:t>, PRC85 </a:t>
                </a:r>
                <a:r>
                  <a:rPr lang="en-US" sz="1500" b="1" dirty="0">
                    <a:solidFill>
                      <a:srgbClr val="7030A0"/>
                    </a:solidFill>
                  </a:rPr>
                  <a:t>(2012) </a:t>
                </a:r>
                <a:r>
                  <a:rPr lang="en-US" sz="1500" b="1" dirty="0" smtClean="0">
                    <a:solidFill>
                      <a:srgbClr val="7030A0"/>
                    </a:solidFill>
                  </a:rPr>
                  <a:t>044904</a:t>
                </a:r>
              </a:p>
              <a:p>
                <a:pPr algn="just"/>
                <a:r>
                  <a:rPr lang="en-US" sz="1500" b="1" dirty="0">
                    <a:solidFill>
                      <a:srgbClr val="7030A0"/>
                    </a:solidFill>
                    <a:latin typeface="+mj-lt"/>
                  </a:rPr>
                  <a:t> </a:t>
                </a:r>
                <a:r>
                  <a:rPr lang="en-US" sz="1500" b="1" dirty="0" smtClean="0">
                    <a:solidFill>
                      <a:srgbClr val="7030A0"/>
                    </a:solidFill>
                    <a:latin typeface="+mj-lt"/>
                  </a:rPr>
                  <a:t>  </a:t>
                </a:r>
                <a:r>
                  <a:rPr lang="en-US" sz="1500" dirty="0" smtClean="0">
                    <a:latin typeface="+mj-lt"/>
                  </a:rPr>
                  <a:t>LO </a:t>
                </a:r>
                <a:r>
                  <a:rPr lang="en-US" sz="1500" dirty="0" err="1">
                    <a:latin typeface="+mj-lt"/>
                  </a:rPr>
                  <a:t>pQCD</a:t>
                </a:r>
                <a:r>
                  <a:rPr lang="en-US" sz="1500" dirty="0">
                    <a:latin typeface="+mj-lt"/>
                  </a:rPr>
                  <a:t> </a:t>
                </a:r>
                <a:r>
                  <a:rPr lang="en-US" sz="1500" dirty="0" smtClean="0">
                    <a:latin typeface="+mj-lt"/>
                  </a:rPr>
                  <a:t>calculations: </a:t>
                </a:r>
                <a:r>
                  <a:rPr lang="en-US" sz="1500" dirty="0"/>
                  <a:t>AB-MSTW08 assumes no </a:t>
                </a:r>
                <a:r>
                  <a:rPr lang="en-US" sz="1500" dirty="0" smtClean="0"/>
                  <a:t>nuclear effects </a:t>
                </a:r>
                <a:r>
                  <a:rPr lang="en-US" sz="1500" dirty="0">
                    <a:latin typeface="+mj-lt"/>
                  </a:rPr>
                  <a:t>f</a:t>
                </a:r>
                <a:r>
                  <a:rPr lang="en-US" sz="1500" dirty="0" smtClean="0">
                    <a:latin typeface="+mj-lt"/>
                  </a:rPr>
                  <a:t>or </a:t>
                </a:r>
                <a:r>
                  <a:rPr lang="en-US" sz="1500" dirty="0">
                    <a:latin typeface="+mj-lt"/>
                  </a:rPr>
                  <a:t>the gluon </a:t>
                </a:r>
                <a:r>
                  <a:rPr lang="en-US" sz="1500" dirty="0" smtClean="0">
                    <a:latin typeface="+mj-lt"/>
                  </a:rPr>
                  <a:t>distribution, other </a:t>
                </a:r>
                <a:r>
                  <a:rPr lang="en-US" sz="1500" dirty="0">
                    <a:latin typeface="+mj-lt"/>
                  </a:rPr>
                  <a:t>AB </a:t>
                </a:r>
                <a:r>
                  <a:rPr lang="en-US" sz="1500" dirty="0" smtClean="0">
                    <a:latin typeface="+mj-lt"/>
                  </a:rPr>
                  <a:t>   </a:t>
                </a:r>
              </a:p>
              <a:p>
                <a:pPr algn="just"/>
                <a:r>
                  <a:rPr lang="en-US" sz="1500" dirty="0">
                    <a:latin typeface="+mj-lt"/>
                  </a:rPr>
                  <a:t> </a:t>
                </a:r>
                <a:r>
                  <a:rPr lang="en-US" sz="1500" dirty="0" smtClean="0">
                    <a:latin typeface="+mj-lt"/>
                  </a:rPr>
                  <a:t>  models incorporate gluon shadowing effects according </a:t>
                </a:r>
                <a:r>
                  <a:rPr lang="en-US" sz="1500" dirty="0">
                    <a:latin typeface="+mj-lt"/>
                  </a:rPr>
                  <a:t>to the </a:t>
                </a:r>
                <a:r>
                  <a:rPr lang="en-US" sz="1500" dirty="0" smtClean="0">
                    <a:latin typeface="+mj-lt"/>
                  </a:rPr>
                  <a:t>EPS08, EPS09 or HKN07</a:t>
                </a:r>
              </a:p>
              <a:p>
                <a:pPr algn="just"/>
                <a:r>
                  <a:rPr lang="en-US" sz="1500" b="1" dirty="0"/>
                  <a:t/>
                </a:r>
                <a:br>
                  <a:rPr lang="en-US" sz="1500" b="1" dirty="0"/>
                </a:br>
                <a:r>
                  <a:rPr lang="en-US" sz="1500" b="1" dirty="0" smtClean="0"/>
                  <a:t>     </a:t>
                </a:r>
                <a:r>
                  <a:rPr lang="en-US" sz="1500" dirty="0" err="1" smtClean="0"/>
                  <a:t>Glauber</a:t>
                </a:r>
                <a:r>
                  <a:rPr lang="en-US" sz="1500" dirty="0" smtClean="0"/>
                  <a:t> approach accounting </a:t>
                </a:r>
                <a:r>
                  <a:rPr lang="en-US" sz="15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500" b="0" i="0" dirty="0" smtClean="0">
                        <a:latin typeface="+mj-lt"/>
                      </a:rPr>
                      <m:t>c</m:t>
                    </m:r>
                    <m:acc>
                      <m:accPr>
                        <m:chr m:val="̅"/>
                        <m:ctrlPr>
                          <a:rPr lang="en-US" sz="15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500" b="0" i="0" dirty="0" smtClean="0">
                            <a:latin typeface="+mj-lt"/>
                          </a:rPr>
                          <m:t>c</m:t>
                        </m:r>
                      </m:e>
                    </m:acc>
                    <m:r>
                      <m:rPr>
                        <m:nor/>
                      </m:rPr>
                      <a:rPr lang="en-US" sz="1500" b="0" i="0" dirty="0" smtClean="0">
                        <a:latin typeface="+mj-lt"/>
                      </a:rPr>
                      <m:t>g</m:t>
                    </m:r>
                  </m:oMath>
                </a14:m>
                <a:r>
                  <a:rPr lang="en-US" sz="1500" dirty="0"/>
                  <a:t> </a:t>
                </a:r>
                <a:r>
                  <a:rPr lang="en-US" sz="1500" dirty="0" smtClean="0"/>
                  <a:t> intermediate states</a:t>
                </a:r>
                <a:endParaRPr lang="en-US" sz="1500" dirty="0"/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1500" dirty="0">
                  <a:latin typeface="+mj-lt"/>
                </a:endParaRPr>
              </a:p>
              <a:p>
                <a:pPr marL="285750" indent="-285750" algn="just">
                  <a:buFont typeface="Arial" pitchFamily="34" charset="0"/>
                  <a:buChar char="•"/>
                </a:pPr>
                <a:r>
                  <a:rPr lang="en-US" sz="1500" dirty="0">
                    <a:latin typeface="+mj-lt"/>
                  </a:rPr>
                  <a:t/>
                </a:r>
                <a:br>
                  <a:rPr lang="en-US" sz="1500" dirty="0">
                    <a:latin typeface="+mj-lt"/>
                  </a:rPr>
                </a:br>
                <a:r>
                  <a:rPr lang="en-US" sz="1500" dirty="0" smtClean="0">
                    <a:latin typeface="+mj-lt"/>
                  </a:rPr>
                  <a:t>LO </a:t>
                </a:r>
                <a:r>
                  <a:rPr lang="en-US" sz="1500" dirty="0" err="1">
                    <a:latin typeface="+mj-lt"/>
                  </a:rPr>
                  <a:t>pQCD</a:t>
                </a:r>
                <a:r>
                  <a:rPr lang="en-US" sz="1500" dirty="0">
                    <a:latin typeface="+mj-lt"/>
                  </a:rPr>
                  <a:t> </a:t>
                </a:r>
                <a:r>
                  <a:rPr lang="en-US" sz="1500" dirty="0" smtClean="0">
                    <a:latin typeface="+mj-lt"/>
                  </a:rPr>
                  <a:t>calculations with nuclear </a:t>
                </a:r>
                <a:r>
                  <a:rPr lang="en-US" sz="1500" dirty="0">
                    <a:latin typeface="+mj-lt"/>
                  </a:rPr>
                  <a:t>gluon </a:t>
                </a:r>
                <a:r>
                  <a:rPr lang="en-US" sz="1500" dirty="0" smtClean="0">
                    <a:latin typeface="+mj-lt"/>
                  </a:rPr>
                  <a:t>shadowing computed </a:t>
                </a:r>
                <a:r>
                  <a:rPr lang="en-US" sz="1500" dirty="0">
                    <a:latin typeface="+mj-lt"/>
                  </a:rPr>
                  <a:t>in the leading </a:t>
                </a:r>
                <a:r>
                  <a:rPr lang="en-US" sz="1500" dirty="0" smtClean="0">
                    <a:latin typeface="+mj-lt"/>
                  </a:rPr>
                  <a:t>twist approximation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53" y="439268"/>
                <a:ext cx="8496944" cy="2862322"/>
              </a:xfrm>
              <a:prstGeom prst="rect">
                <a:avLst/>
              </a:prstGeom>
              <a:blipFill rotWithShape="1">
                <a:blip r:embed="rId3"/>
                <a:stretch>
                  <a:fillRect l="-215" t="-211" r="-143" b="-84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932040" y="4223328"/>
            <a:ext cx="4119811" cy="83099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Good agreement with models which include nuclear gluon shadowing. 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Best agreement with EPS09 shadowing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endParaRPr lang="en-US" sz="1600" dirty="0">
              <a:solidFill>
                <a:srgbClr val="FFFF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431414" y="6488668"/>
            <a:ext cx="2132474" cy="369332"/>
            <a:chOff x="771787" y="3753301"/>
            <a:chExt cx="2132474" cy="369332"/>
          </a:xfrm>
        </p:grpSpPr>
        <p:sp>
          <p:nvSpPr>
            <p:cNvPr id="8" name="TextBox 7"/>
            <p:cNvSpPr txBox="1"/>
            <p:nvPr/>
          </p:nvSpPr>
          <p:spPr>
            <a:xfrm>
              <a:off x="771787" y="3753301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x</a:t>
              </a:r>
              <a:r>
                <a:rPr lang="en-US" b="1" dirty="0" smtClean="0">
                  <a:solidFill>
                    <a:srgbClr val="FF0000"/>
                  </a:solidFill>
                </a:rPr>
                <a:t> ~ 10</a:t>
              </a:r>
              <a:r>
                <a:rPr lang="en-US" b="1" baseline="30000" dirty="0" smtClean="0">
                  <a:solidFill>
                    <a:srgbClr val="FF0000"/>
                  </a:solidFill>
                </a:rPr>
                <a:t>-2</a:t>
              </a:r>
              <a:endParaRPr lang="en-US" b="1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039922" y="3753301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x</a:t>
              </a:r>
              <a:r>
                <a:rPr lang="en-US" b="1" dirty="0" smtClean="0">
                  <a:solidFill>
                    <a:srgbClr val="FF0000"/>
                  </a:solidFill>
                </a:rPr>
                <a:t> ~ 10</a:t>
              </a:r>
              <a:r>
                <a:rPr lang="en-US" b="1" baseline="30000" dirty="0" smtClean="0">
                  <a:solidFill>
                    <a:srgbClr val="FF0000"/>
                  </a:solidFill>
                </a:rPr>
                <a:t>-3</a:t>
              </a:r>
              <a:endParaRPr lang="en-US" b="1" baseline="300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36" name="Прямая со стрелкой 35"/>
          <p:cNvCxnSpPr/>
          <p:nvPr/>
        </p:nvCxnSpPr>
        <p:spPr>
          <a:xfrm flipH="1">
            <a:off x="3563888" y="2924944"/>
            <a:ext cx="432048" cy="27614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827584" y="1628800"/>
            <a:ext cx="2263353" cy="380377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E. </a:t>
            </a:r>
            <a:r>
              <a:rPr lang="en-US" dirty="0" err="1" smtClean="0"/>
              <a:t>Scapparone</a:t>
            </a:r>
            <a:r>
              <a:rPr lang="en-US" dirty="0" smtClean="0"/>
              <a:t> h3QCD2013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7544" y="908720"/>
            <a:ext cx="4032448" cy="365125"/>
          </a:xfrm>
        </p:spPr>
        <p:txBody>
          <a:bodyPr/>
          <a:lstStyle/>
          <a:p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</a:rPr>
              <a:t>Gonçalves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, Machado, PRC84 (2011) 011902 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3801" y="2636912"/>
            <a:ext cx="4541335" cy="33855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 RSZ </a:t>
            </a:r>
            <a:r>
              <a:rPr lang="en-US" sz="1400" b="1" dirty="0" smtClean="0">
                <a:solidFill>
                  <a:srgbClr val="FF0000"/>
                </a:solidFill>
              </a:rPr>
              <a:t>(</a:t>
            </a:r>
            <a:r>
              <a:rPr lang="en-US" sz="1400" b="1" dirty="0" err="1" smtClean="0">
                <a:solidFill>
                  <a:srgbClr val="FF0000"/>
                </a:solidFill>
              </a:rPr>
              <a:t>Rebyakova</a:t>
            </a:r>
            <a:r>
              <a:rPr lang="en-US" sz="1400" b="1" dirty="0">
                <a:solidFill>
                  <a:srgbClr val="FF0000"/>
                </a:solidFill>
              </a:rPr>
              <a:t>, </a:t>
            </a:r>
            <a:r>
              <a:rPr lang="en-US" sz="1400" b="1" dirty="0" err="1">
                <a:solidFill>
                  <a:srgbClr val="FF0000"/>
                </a:solidFill>
              </a:rPr>
              <a:t>Strikman</a:t>
            </a:r>
            <a:r>
              <a:rPr lang="en-US" sz="1400" b="1" dirty="0">
                <a:solidFill>
                  <a:srgbClr val="FF0000"/>
                </a:solidFill>
              </a:rPr>
              <a:t>, </a:t>
            </a:r>
            <a:r>
              <a:rPr lang="en-US" sz="1400" b="1" dirty="0" err="1" smtClean="0">
                <a:solidFill>
                  <a:srgbClr val="FF0000"/>
                </a:solidFill>
              </a:rPr>
              <a:t>Zhalov</a:t>
            </a:r>
            <a:r>
              <a:rPr lang="en-US" sz="1200" b="1" dirty="0" smtClean="0">
                <a:solidFill>
                  <a:srgbClr val="FF0000"/>
                </a:solidFill>
              </a:rPr>
              <a:t>), </a:t>
            </a:r>
            <a:r>
              <a:rPr lang="en-US" sz="1600" b="1" dirty="0">
                <a:solidFill>
                  <a:srgbClr val="FF0000"/>
                </a:solidFill>
              </a:rPr>
              <a:t>PLB 710 (2012) 252</a:t>
            </a:r>
            <a:endParaRPr lang="it-IT" sz="1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4168" y="5686438"/>
            <a:ext cx="1766830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arXiv:1305.1467,</a:t>
            </a:r>
            <a:endParaRPr lang="it-IT" dirty="0">
              <a:solidFill>
                <a:srgbClr val="FF0000"/>
              </a:solidFill>
            </a:endParaRPr>
          </a:p>
          <a:p>
            <a:r>
              <a:rPr lang="it-IT" dirty="0">
                <a:solidFill>
                  <a:srgbClr val="FF0000"/>
                </a:solidFill>
              </a:rPr>
              <a:t>s</a:t>
            </a:r>
            <a:r>
              <a:rPr lang="it-IT" dirty="0" smtClean="0">
                <a:solidFill>
                  <a:srgbClr val="FF0000"/>
                </a:solidFill>
              </a:rPr>
              <a:t>ent to EPJ-C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3801" y="2060848"/>
            <a:ext cx="47342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CSS:Cisek,Szczurek,Schäfer,PRC86(2012)014905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87392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6" grpId="0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6/20/2013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Scapparone h3QCD2013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6194-2F4E-40BF-92E9-0C81AE4C8826}" type="slidenum">
              <a:rPr lang="en-US" smtClean="0"/>
              <a:t>29</a:t>
            </a:fld>
            <a:endParaRPr lang="en-US"/>
          </a:p>
        </p:txBody>
      </p:sp>
      <p:sp>
        <p:nvSpPr>
          <p:cNvPr id="7" name="CasellaDiTesto 6"/>
          <p:cNvSpPr txBox="1"/>
          <p:nvPr/>
        </p:nvSpPr>
        <p:spPr>
          <a:xfrm>
            <a:off x="3379631" y="212846"/>
            <a:ext cx="1768433" cy="461665"/>
          </a:xfrm>
          <a:prstGeom prst="rect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Conclusions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09847" y="1423662"/>
            <a:ext cx="8754641" cy="3970318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Fine tuning of the soft QCD event generator (PHOJET, </a:t>
            </a:r>
            <a:r>
              <a:rPr lang="en-US" dirty="0" err="1" smtClean="0"/>
              <a:t>Pythia</a:t>
            </a:r>
            <a:r>
              <a:rPr lang="en-US" dirty="0" smtClean="0"/>
              <a:t>) not trivial. Production of</a:t>
            </a:r>
          </a:p>
          <a:p>
            <a:r>
              <a:rPr lang="en-US" dirty="0" smtClean="0"/>
              <a:t>     hadrons with s-quark to be improved.</a:t>
            </a:r>
          </a:p>
          <a:p>
            <a:endParaRPr lang="en-US" dirty="0" smtClean="0"/>
          </a:p>
          <a:p>
            <a:r>
              <a:rPr lang="en-US" dirty="0" smtClean="0"/>
              <a:t>-    Models including nuclear gluon shadowing reproduce UPC J/</a:t>
            </a:r>
            <a:r>
              <a:rPr lang="en-US" dirty="0" smtClean="0">
                <a:latin typeface="Symbol" pitchFamily="18" charset="2"/>
              </a:rPr>
              <a:t>Y </a:t>
            </a:r>
            <a:r>
              <a:rPr lang="en-US" dirty="0" smtClean="0"/>
              <a:t>cross section,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p-Pb</a:t>
            </a:r>
            <a:r>
              <a:rPr lang="en-US" dirty="0" smtClean="0"/>
              <a:t> for  </a:t>
            </a:r>
          </a:p>
          <a:p>
            <a:r>
              <a:rPr lang="en-US" dirty="0"/>
              <a:t> </a:t>
            </a:r>
            <a:r>
              <a:rPr lang="en-US" dirty="0" smtClean="0"/>
              <a:t>    inclusive yield and J/</a:t>
            </a:r>
            <a:r>
              <a:rPr lang="en-US" dirty="0" smtClean="0">
                <a:latin typeface="Symbol" pitchFamily="18" charset="2"/>
              </a:rPr>
              <a:t>Y </a:t>
            </a:r>
            <a:r>
              <a:rPr lang="en-US" dirty="0" smtClean="0"/>
              <a:t>in p-</a:t>
            </a:r>
            <a:r>
              <a:rPr lang="en-US" dirty="0" err="1" smtClean="0"/>
              <a:t>Pb</a:t>
            </a:r>
            <a:r>
              <a:rPr lang="en-US" dirty="0" smtClean="0"/>
              <a:t> </a:t>
            </a:r>
            <a:r>
              <a:rPr lang="en-US" dirty="0"/>
              <a:t>.</a:t>
            </a:r>
            <a:r>
              <a:rPr lang="en-US" dirty="0" smtClean="0"/>
              <a:t> Good agreement with </a:t>
            </a:r>
            <a:r>
              <a:rPr lang="en-US" dirty="0" err="1" smtClean="0"/>
              <a:t>dN</a:t>
            </a:r>
            <a:r>
              <a:rPr lang="en-US" dirty="0" smtClean="0"/>
              <a:t>/d</a:t>
            </a:r>
            <a:r>
              <a:rPr lang="en-US" dirty="0" smtClean="0">
                <a:latin typeface="Symbol" pitchFamily="18" charset="2"/>
              </a:rPr>
              <a:t>h </a:t>
            </a:r>
            <a:r>
              <a:rPr lang="en-US" dirty="0" smtClean="0"/>
              <a:t>predictions</a:t>
            </a:r>
            <a:endParaRPr lang="en-US" dirty="0" smtClean="0">
              <a:latin typeface="Symbol" pitchFamily="18" charset="2"/>
            </a:endParaRPr>
          </a:p>
          <a:p>
            <a:r>
              <a:rPr lang="en-US" dirty="0" smtClean="0">
                <a:latin typeface="Symbol" pitchFamily="18" charset="2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Models based on </a:t>
            </a:r>
            <a:r>
              <a:rPr lang="en-US" dirty="0" smtClean="0"/>
              <a:t>CGC reproduce properly the ridge</a:t>
            </a:r>
            <a:r>
              <a:rPr lang="en-US" dirty="0"/>
              <a:t>, </a:t>
            </a:r>
            <a:r>
              <a:rPr lang="en-US" dirty="0" err="1"/>
              <a:t>R</a:t>
            </a:r>
            <a:r>
              <a:rPr lang="en-US" baseline="-25000" dirty="0" err="1"/>
              <a:t>p-Pb</a:t>
            </a:r>
            <a:r>
              <a:rPr lang="en-US" dirty="0"/>
              <a:t> for </a:t>
            </a:r>
            <a:r>
              <a:rPr lang="en-US" dirty="0" smtClean="0"/>
              <a:t> J/</a:t>
            </a:r>
            <a:r>
              <a:rPr lang="en-US" dirty="0" smtClean="0">
                <a:latin typeface="Symbol" pitchFamily="18" charset="2"/>
              </a:rPr>
              <a:t>Y </a:t>
            </a:r>
            <a:r>
              <a:rPr lang="en-US" dirty="0" smtClean="0"/>
              <a:t>requires further tuning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Saturation model slightly too steep in </a:t>
            </a:r>
            <a:r>
              <a:rPr lang="en-US" dirty="0" err="1" smtClean="0"/>
              <a:t>dN</a:t>
            </a:r>
            <a:r>
              <a:rPr lang="en-US" dirty="0" smtClean="0"/>
              <a:t>/d</a:t>
            </a:r>
            <a:r>
              <a:rPr lang="en-US" dirty="0" smtClean="0">
                <a:latin typeface="Symbol" pitchFamily="18" charset="2"/>
              </a:rPr>
              <a:t>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p-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20-30% too low in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Pb-Pb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&lt;</a:t>
            </a:r>
            <a:r>
              <a:rPr lang="en-US" dirty="0" err="1" smtClean="0"/>
              <a:t>dN</a:t>
            </a:r>
            <a:r>
              <a:rPr lang="en-US" dirty="0" smtClean="0"/>
              <a:t>/d</a:t>
            </a:r>
            <a:r>
              <a:rPr lang="en-US" dirty="0" smtClean="0">
                <a:latin typeface="Symbol" pitchFamily="18" charset="2"/>
              </a:rPr>
              <a:t>h&gt;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Symbol" pitchFamily="18" charset="2"/>
              </a:rPr>
              <a:t>; </a:t>
            </a: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>
              <a:latin typeface="Symbol" pitchFamily="18" charset="2"/>
            </a:endParaRPr>
          </a:p>
          <a:p>
            <a:pPr marL="285750" indent="-285750">
              <a:buFontTx/>
              <a:buChar char="-"/>
            </a:pPr>
            <a:r>
              <a:rPr lang="it-IT" dirty="0" smtClean="0"/>
              <a:t>A wealth </a:t>
            </a:r>
            <a:r>
              <a:rPr lang="it-IT" dirty="0"/>
              <a:t>of new data </a:t>
            </a:r>
            <a:r>
              <a:rPr lang="it-IT" dirty="0" smtClean="0"/>
              <a:t>just published and many others on the way:  soft QCD </a:t>
            </a:r>
            <a:r>
              <a:rPr lang="it-IT" dirty="0"/>
              <a:t>and low-x </a:t>
            </a:r>
            <a:r>
              <a:rPr lang="it-IT" dirty="0" smtClean="0"/>
              <a:t> </a:t>
            </a:r>
          </a:p>
          <a:p>
            <a:r>
              <a:rPr lang="it-IT" dirty="0"/>
              <a:t> </a:t>
            </a:r>
            <a:r>
              <a:rPr lang="it-IT" dirty="0" smtClean="0"/>
              <a:t>    models can profit of a large variety of results for their fine tuning.   </a:t>
            </a:r>
            <a:endParaRPr lang="it-IT" dirty="0"/>
          </a:p>
          <a:p>
            <a:endParaRPr lang="en-US" dirty="0" smtClean="0"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7398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5" y="593808"/>
            <a:ext cx="2304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 possible description</a:t>
            </a:r>
            <a:r>
              <a:rPr lang="en-US" dirty="0" smtClean="0"/>
              <a:t>:</a:t>
            </a:r>
            <a:endParaRPr lang="it-IT" b="1" dirty="0">
              <a:solidFill>
                <a:srgbClr val="92D050"/>
              </a:solidFill>
            </a:endParaRPr>
          </a:p>
          <a:p>
            <a:r>
              <a:rPr lang="en-US" dirty="0" smtClean="0"/>
              <a:t> </a:t>
            </a:r>
            <a:endParaRPr lang="it-IT" dirty="0"/>
          </a:p>
        </p:txBody>
      </p:sp>
      <p:sp>
        <p:nvSpPr>
          <p:cNvPr id="3" name="Rectangle 2"/>
          <p:cNvSpPr/>
          <p:nvPr/>
        </p:nvSpPr>
        <p:spPr>
          <a:xfrm>
            <a:off x="469556" y="1198253"/>
            <a:ext cx="85669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Colour</a:t>
            </a:r>
            <a:r>
              <a:rPr lang="en-US" dirty="0" smtClean="0"/>
              <a:t>               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>
                <a:sym typeface="Wingdings" pitchFamily="2" charset="2"/>
              </a:rPr>
              <a:t>gluon charge</a:t>
            </a:r>
            <a:endParaRPr lang="en-US" dirty="0"/>
          </a:p>
          <a:p>
            <a:r>
              <a:rPr lang="en-US" b="1" dirty="0">
                <a:solidFill>
                  <a:srgbClr val="0000FF"/>
                </a:solidFill>
              </a:rPr>
              <a:t>G</a:t>
            </a:r>
            <a:r>
              <a:rPr lang="en-US" b="1" dirty="0" smtClean="0">
                <a:solidFill>
                  <a:srgbClr val="0000FF"/>
                </a:solidFill>
              </a:rPr>
              <a:t>lass</a:t>
            </a:r>
            <a:r>
              <a:rPr lang="en-US" dirty="0" smtClean="0"/>
              <a:t>                 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borrowed from the term for silica: disordered and </a:t>
            </a:r>
            <a:r>
              <a:rPr lang="en-US" dirty="0" smtClean="0"/>
              <a:t>acts </a:t>
            </a:r>
            <a:r>
              <a:rPr lang="en-US" dirty="0"/>
              <a:t>like </a:t>
            </a:r>
            <a:r>
              <a:rPr lang="en-US" dirty="0" smtClean="0"/>
              <a:t>solids </a:t>
            </a:r>
            <a:endParaRPr lang="en-US" dirty="0"/>
          </a:p>
          <a:p>
            <a:r>
              <a:rPr lang="en-US" dirty="0"/>
              <a:t>                                on short time scales but liquids on long time scales. In the “gluon walls,” </a:t>
            </a:r>
          </a:p>
          <a:p>
            <a:r>
              <a:rPr lang="en-US" dirty="0"/>
              <a:t>                                the gluons themselves are disordered and do not change their </a:t>
            </a:r>
          </a:p>
          <a:p>
            <a:r>
              <a:rPr lang="en-US" dirty="0"/>
              <a:t>                                positions rapidly because of time dilation. </a:t>
            </a:r>
          </a:p>
          <a:p>
            <a:r>
              <a:rPr lang="en-US" b="1" dirty="0">
                <a:solidFill>
                  <a:srgbClr val="92D050"/>
                </a:solidFill>
              </a:rPr>
              <a:t>Condensate</a:t>
            </a:r>
            <a:r>
              <a:rPr lang="en-US" dirty="0"/>
              <a:t>     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gluons have  high density</a:t>
            </a:r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502481" y="3044028"/>
            <a:ext cx="8746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 x </a:t>
            </a:r>
            <a:r>
              <a:rPr lang="en-US" dirty="0" err="1" smtClean="0"/>
              <a:t>partons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colour</a:t>
            </a:r>
            <a:r>
              <a:rPr lang="en-US" dirty="0" smtClean="0">
                <a:sym typeface="Wingdings" pitchFamily="2" charset="2"/>
              </a:rPr>
              <a:t> source, static during the lifetime of the short lived small x </a:t>
            </a:r>
            <a:r>
              <a:rPr lang="en-US" dirty="0" err="1" smtClean="0">
                <a:sym typeface="Wingdings" pitchFamily="2" charset="2"/>
              </a:rPr>
              <a:t>partons</a:t>
            </a:r>
            <a:endParaRPr lang="en-US" dirty="0" smtClean="0">
              <a:sym typeface="Wingdings" pitchFamily="2" charset="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1410" y="6093296"/>
            <a:ext cx="2494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</a:t>
            </a:r>
            <a:r>
              <a:rPr lang="en-US" b="1" dirty="0" smtClean="0">
                <a:solidFill>
                  <a:srgbClr val="0000FF"/>
                </a:solidFill>
              </a:rPr>
              <a:t>G</a:t>
            </a:r>
            <a:r>
              <a:rPr lang="en-US" b="1" dirty="0" smtClean="0">
                <a:solidFill>
                  <a:srgbClr val="92D050"/>
                </a:solidFill>
              </a:rPr>
              <a:t>C </a:t>
            </a:r>
            <a:r>
              <a:rPr lang="en-US" b="1" dirty="0" smtClean="0"/>
              <a:t>requires saturation </a:t>
            </a:r>
            <a:endParaRPr lang="en-US" sz="1400" dirty="0">
              <a:latin typeface="Times New Roman Bold Italic"/>
              <a:ea typeface="Times New Roman Bold Italic"/>
              <a:cs typeface="Times New Roman Bold Italic"/>
              <a:sym typeface="Times New Roman Bold Itali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86199" y="58772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Sheets charge up with </a:t>
            </a:r>
            <a:r>
              <a:rPr lang="en-US" dirty="0" err="1" smtClean="0"/>
              <a:t>colour</a:t>
            </a:r>
            <a:r>
              <a:rPr lang="en-US" dirty="0" smtClean="0"/>
              <a:t> electric </a:t>
            </a:r>
            <a:r>
              <a:rPr lang="en-US" dirty="0"/>
              <a:t>and </a:t>
            </a:r>
          </a:p>
          <a:p>
            <a:r>
              <a:rPr lang="en-US" dirty="0" err="1" smtClean="0"/>
              <a:t>colour</a:t>
            </a:r>
            <a:r>
              <a:rPr lang="en-US" dirty="0" smtClean="0"/>
              <a:t> magnetic charge (GLASMA)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573404" y="3429000"/>
            <a:ext cx="2793630" cy="2417120"/>
            <a:chOff x="573404" y="3646929"/>
            <a:chExt cx="2793630" cy="2417120"/>
          </a:xfrm>
        </p:grpSpPr>
        <p:grpSp>
          <p:nvGrpSpPr>
            <p:cNvPr id="11" name="Group 10"/>
            <p:cNvGrpSpPr/>
            <p:nvPr/>
          </p:nvGrpSpPr>
          <p:grpSpPr>
            <a:xfrm>
              <a:off x="573758" y="3768811"/>
              <a:ext cx="2793276" cy="2216159"/>
              <a:chOff x="4231358" y="4429897"/>
              <a:chExt cx="2793276" cy="2216159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75720" y="4429897"/>
                <a:ext cx="1048914" cy="22120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31358" y="4434016"/>
                <a:ext cx="1048914" cy="22120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" name="Rectangle 4"/>
              <p:cNvSpPr/>
              <p:nvPr/>
            </p:nvSpPr>
            <p:spPr>
              <a:xfrm>
                <a:off x="5220072" y="4434016"/>
                <a:ext cx="864096" cy="221204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8" name="Straight Arrow Connector 7"/>
              <p:cNvCxnSpPr>
                <a:stCxn id="5" idx="1"/>
              </p:cNvCxnSpPr>
              <p:nvPr/>
            </p:nvCxnSpPr>
            <p:spPr>
              <a:xfrm flipV="1">
                <a:off x="5220072" y="5535917"/>
                <a:ext cx="360040" cy="4119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H="1">
                <a:off x="5806653" y="5554362"/>
                <a:ext cx="316120" cy="4210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Rectangle 17"/>
            <p:cNvSpPr/>
            <p:nvPr/>
          </p:nvSpPr>
          <p:spPr>
            <a:xfrm>
              <a:off x="573404" y="3646929"/>
              <a:ext cx="2792731" cy="16731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73404" y="5896734"/>
              <a:ext cx="2792731" cy="16731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027" name="Group 1026"/>
          <p:cNvGrpSpPr/>
          <p:nvPr/>
        </p:nvGrpSpPr>
        <p:grpSpPr>
          <a:xfrm>
            <a:off x="4139952" y="3429000"/>
            <a:ext cx="3240360" cy="2501244"/>
            <a:chOff x="4139952" y="3646929"/>
            <a:chExt cx="3240360" cy="2501244"/>
          </a:xfrm>
        </p:grpSpPr>
        <p:sp>
          <p:nvSpPr>
            <p:cNvPr id="20" name="Rectangle 19"/>
            <p:cNvSpPr/>
            <p:nvPr/>
          </p:nvSpPr>
          <p:spPr>
            <a:xfrm>
              <a:off x="4139952" y="3646929"/>
              <a:ext cx="3240360" cy="25012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9190" y="3737240"/>
              <a:ext cx="1048914" cy="2212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9" name="Group 38"/>
            <p:cNvGrpSpPr/>
            <p:nvPr/>
          </p:nvGrpSpPr>
          <p:grpSpPr>
            <a:xfrm>
              <a:off x="4255880" y="3772930"/>
              <a:ext cx="3124432" cy="2212040"/>
              <a:chOff x="4400043" y="4429897"/>
              <a:chExt cx="3124432" cy="2212040"/>
            </a:xfrm>
          </p:grpSpPr>
          <p:pic>
            <p:nvPicPr>
              <p:cNvPr id="41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87529" y="4429897"/>
                <a:ext cx="1048914" cy="22120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42" name="Straight Arrow Connector 41"/>
              <p:cNvCxnSpPr/>
              <p:nvPr/>
            </p:nvCxnSpPr>
            <p:spPr>
              <a:xfrm flipV="1">
                <a:off x="7164435" y="5535917"/>
                <a:ext cx="360040" cy="4119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 flipH="1">
                <a:off x="4400043" y="5454119"/>
                <a:ext cx="316120" cy="4210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Oval 50"/>
            <p:cNvSpPr/>
            <p:nvPr/>
          </p:nvSpPr>
          <p:spPr>
            <a:xfrm>
              <a:off x="6530545" y="4244546"/>
              <a:ext cx="80319" cy="74141"/>
            </a:xfrm>
            <a:prstGeom prst="ellipse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7400000" rev="174000"/>
              </a:camera>
              <a:lightRig rig="harsh" dir="t">
                <a:rot lat="0" lon="0" rev="3600000"/>
              </a:lightRig>
            </a:scene3d>
            <a:sp3d extrusionH="1924050">
              <a:bevelT w="82550" h="44450"/>
              <a:bevelB w="82550" h="44450"/>
              <a:extrusionClr>
                <a:srgbClr val="92D050"/>
              </a:extrusionClr>
              <a:contourClr>
                <a:schemeClr val="bg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Oval 51"/>
            <p:cNvSpPr/>
            <p:nvPr/>
          </p:nvSpPr>
          <p:spPr>
            <a:xfrm>
              <a:off x="6588224" y="4396946"/>
              <a:ext cx="80319" cy="74141"/>
            </a:xfrm>
            <a:prstGeom prst="ellipse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7400000" rev="174000"/>
              </a:camera>
              <a:lightRig rig="harsh" dir="t">
                <a:rot lat="0" lon="0" rev="3600000"/>
              </a:lightRig>
            </a:scene3d>
            <a:sp3d extrusionH="1924050">
              <a:bevelT w="82550" h="44450"/>
              <a:bevelB w="82550" h="44450"/>
              <a:extrusionClr>
                <a:schemeClr val="bg2"/>
              </a:extrusionClr>
              <a:contourClr>
                <a:schemeClr val="bg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3" name="Oval 52"/>
            <p:cNvSpPr/>
            <p:nvPr/>
          </p:nvSpPr>
          <p:spPr>
            <a:xfrm>
              <a:off x="6588224" y="4578995"/>
              <a:ext cx="80319" cy="74141"/>
            </a:xfrm>
            <a:prstGeom prst="ellipse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7400000" rev="174000"/>
              </a:camera>
              <a:lightRig rig="harsh" dir="t">
                <a:rot lat="0" lon="0" rev="3600000"/>
              </a:lightRig>
            </a:scene3d>
            <a:sp3d extrusionH="1924050" contourW="12700">
              <a:bevelT w="82550" h="44450"/>
              <a:bevelB w="82550" h="44450"/>
              <a:extrusionClr>
                <a:schemeClr val="bg2"/>
              </a:extrusionClr>
              <a:contourClr>
                <a:srgbClr val="FF0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4" name="Oval 53"/>
            <p:cNvSpPr/>
            <p:nvPr/>
          </p:nvSpPr>
          <p:spPr>
            <a:xfrm>
              <a:off x="6682945" y="4867027"/>
              <a:ext cx="80319" cy="74141"/>
            </a:xfrm>
            <a:prstGeom prst="ellipse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7400000" rev="174000"/>
              </a:camera>
              <a:lightRig rig="harsh" dir="t">
                <a:rot lat="0" lon="0" rev="3600000"/>
              </a:lightRig>
            </a:scene3d>
            <a:sp3d extrusionH="1924050">
              <a:bevelT w="82550" h="44450"/>
              <a:bevelB w="82550" h="44450"/>
              <a:extrusionClr>
                <a:srgbClr val="92D050"/>
              </a:extrusionClr>
              <a:contourClr>
                <a:schemeClr val="bg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5" name="Oval 54"/>
            <p:cNvSpPr/>
            <p:nvPr/>
          </p:nvSpPr>
          <p:spPr>
            <a:xfrm>
              <a:off x="6660232" y="5371083"/>
              <a:ext cx="80319" cy="74141"/>
            </a:xfrm>
            <a:prstGeom prst="ellipse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7400000" rev="174000"/>
              </a:camera>
              <a:lightRig rig="harsh" dir="t">
                <a:rot lat="0" lon="0" rev="3600000"/>
              </a:lightRig>
            </a:scene3d>
            <a:sp3d extrusionH="1924050">
              <a:bevelT w="82550" h="44450"/>
              <a:bevelB w="82550" h="44450"/>
              <a:extrusionClr>
                <a:schemeClr val="bg2"/>
              </a:extrusionClr>
              <a:contourClr>
                <a:schemeClr val="bg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6" name="Oval 55"/>
            <p:cNvSpPr/>
            <p:nvPr/>
          </p:nvSpPr>
          <p:spPr>
            <a:xfrm>
              <a:off x="6444208" y="5155059"/>
              <a:ext cx="80319" cy="74141"/>
            </a:xfrm>
            <a:prstGeom prst="ellipse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7400000" rev="174000"/>
              </a:camera>
              <a:lightRig rig="harsh" dir="t">
                <a:rot lat="0" lon="0" rev="3600000"/>
              </a:lightRig>
            </a:scene3d>
            <a:sp3d extrusionH="1924050">
              <a:bevelT w="82550" h="44450"/>
              <a:bevelB w="82550" h="44450"/>
              <a:extrusionClr>
                <a:srgbClr val="92D050"/>
              </a:extrusionClr>
              <a:contourClr>
                <a:schemeClr val="bg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7" name="Oval 56"/>
            <p:cNvSpPr/>
            <p:nvPr/>
          </p:nvSpPr>
          <p:spPr>
            <a:xfrm>
              <a:off x="6444208" y="4723011"/>
              <a:ext cx="80319" cy="74141"/>
            </a:xfrm>
            <a:prstGeom prst="ellipse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7400000" rev="174000"/>
              </a:camera>
              <a:lightRig rig="harsh" dir="t">
                <a:rot lat="0" lon="0" rev="3600000"/>
              </a:lightRig>
            </a:scene3d>
            <a:sp3d extrusionH="1924050">
              <a:bevelT w="82550" h="44450"/>
              <a:bevelB w="82550" h="44450"/>
              <a:extrusionClr>
                <a:schemeClr val="bg2"/>
              </a:extrusionClr>
              <a:contourClr>
                <a:schemeClr val="bg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8" name="Oval 57"/>
            <p:cNvSpPr/>
            <p:nvPr/>
          </p:nvSpPr>
          <p:spPr>
            <a:xfrm>
              <a:off x="6682945" y="4077072"/>
              <a:ext cx="80319" cy="74141"/>
            </a:xfrm>
            <a:prstGeom prst="ellipse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7400000" rev="174000"/>
              </a:camera>
              <a:lightRig rig="harsh" dir="t">
                <a:rot lat="0" lon="0" rev="3600000"/>
              </a:lightRig>
            </a:scene3d>
            <a:sp3d extrusionH="1924050">
              <a:bevelT w="82550" h="44450"/>
              <a:bevelB w="82550" h="44450"/>
              <a:extrusionClr>
                <a:schemeClr val="bg2"/>
              </a:extrusionClr>
              <a:contourClr>
                <a:schemeClr val="bg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9" name="Oval 58"/>
            <p:cNvSpPr/>
            <p:nvPr/>
          </p:nvSpPr>
          <p:spPr>
            <a:xfrm>
              <a:off x="6516216" y="5011043"/>
              <a:ext cx="80319" cy="74141"/>
            </a:xfrm>
            <a:prstGeom prst="ellipse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7400000" rev="174000"/>
              </a:camera>
              <a:lightRig rig="harsh" dir="t">
                <a:rot lat="0" lon="0" rev="3600000"/>
              </a:lightRig>
            </a:scene3d>
            <a:sp3d extrusionH="1924050">
              <a:bevelT w="82550" h="44450"/>
              <a:bevelB w="82550" h="44450"/>
              <a:extrusionClr>
                <a:schemeClr val="bg2"/>
              </a:extrusionClr>
              <a:contourClr>
                <a:schemeClr val="bg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0" name="Oval 59"/>
            <p:cNvSpPr/>
            <p:nvPr/>
          </p:nvSpPr>
          <p:spPr>
            <a:xfrm>
              <a:off x="6660232" y="5515099"/>
              <a:ext cx="80319" cy="7414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7400000" rev="174000"/>
              </a:camera>
              <a:lightRig rig="harsh" dir="t">
                <a:rot lat="0" lon="0" rev="3600000"/>
              </a:lightRig>
            </a:scene3d>
            <a:sp3d extrusionH="1924050">
              <a:bevelT w="82550" h="44450"/>
              <a:bevelB w="82550" h="44450"/>
              <a:extrusionClr>
                <a:srgbClr val="FF0000"/>
              </a:extrusionClr>
              <a:contourClr>
                <a:schemeClr val="bg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2641485" y="593808"/>
            <a:ext cx="574132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</a:t>
            </a:r>
            <a:r>
              <a:rPr lang="en-US" b="1" dirty="0" smtClean="0">
                <a:solidFill>
                  <a:srgbClr val="0000FF"/>
                </a:solidFill>
              </a:rPr>
              <a:t>G</a:t>
            </a:r>
            <a:r>
              <a:rPr lang="en-US" b="1" dirty="0" smtClean="0">
                <a:solidFill>
                  <a:srgbClr val="92D050"/>
                </a:solidFill>
              </a:rPr>
              <a:t>C</a:t>
            </a:r>
            <a:endParaRPr lang="en-US" sz="1400" dirty="0">
              <a:solidFill>
                <a:srgbClr val="FFFF00"/>
              </a:solidFill>
              <a:latin typeface="Times New Roman Bold Italic"/>
              <a:ea typeface="Times New Roman Bold Italic"/>
              <a:cs typeface="Times New Roman Bold Italic"/>
              <a:sym typeface="Times New Roman Bold Italic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27566" y="6084004"/>
            <a:ext cx="574132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</a:t>
            </a:r>
            <a:r>
              <a:rPr lang="en-US" b="1" dirty="0" smtClean="0">
                <a:solidFill>
                  <a:srgbClr val="0000FF"/>
                </a:solidFill>
              </a:rPr>
              <a:t>G</a:t>
            </a:r>
            <a:r>
              <a:rPr lang="en-US" b="1" dirty="0" smtClean="0">
                <a:solidFill>
                  <a:srgbClr val="92D050"/>
                </a:solidFill>
              </a:rPr>
              <a:t>C</a:t>
            </a:r>
            <a:endParaRPr lang="en-US" sz="1400" dirty="0">
              <a:solidFill>
                <a:srgbClr val="FFFF00"/>
              </a:solidFill>
              <a:latin typeface="Times New Roman Bold Italic"/>
              <a:ea typeface="Times New Roman Bold Italic"/>
              <a:cs typeface="Times New Roman Bold Italic"/>
              <a:sym typeface="Times New Roman Bold Italic"/>
            </a:endParaRPr>
          </a:p>
        </p:txBody>
      </p:sp>
      <p:sp>
        <p:nvSpPr>
          <p:cNvPr id="63" name="Date Placeholder 6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6/20/2013</a:t>
            </a:r>
            <a:endParaRPr lang="it-IT"/>
          </a:p>
        </p:txBody>
      </p:sp>
      <p:sp>
        <p:nvSpPr>
          <p:cNvPr id="1024" name="Footer Placeholder 10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E. Scapparone h3QCD2013</a:t>
            </a:r>
            <a:endParaRPr lang="it-IT"/>
          </a:p>
        </p:txBody>
      </p:sp>
      <p:sp>
        <p:nvSpPr>
          <p:cNvPr id="1025" name="Slide Number Placeholder 10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144E-2229-489E-B527-CB589B821120}" type="slidenum">
              <a:rPr lang="it-IT" smtClean="0"/>
              <a:t>3</a:t>
            </a:fld>
            <a:endParaRPr lang="it-IT"/>
          </a:p>
        </p:txBody>
      </p:sp>
      <p:sp>
        <p:nvSpPr>
          <p:cNvPr id="38" name="TextBox 37"/>
          <p:cNvSpPr txBox="1"/>
          <p:nvPr/>
        </p:nvSpPr>
        <p:spPr>
          <a:xfrm>
            <a:off x="3693552" y="68647"/>
            <a:ext cx="734432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CGC ?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9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599404" y="1556792"/>
            <a:ext cx="1472588" cy="1008112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extBox 1"/>
          <p:cNvSpPr txBox="1"/>
          <p:nvPr/>
        </p:nvSpPr>
        <p:spPr>
          <a:xfrm>
            <a:off x="395536" y="332656"/>
            <a:ext cx="19845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 the CGC there ?  </a:t>
            </a:r>
          </a:p>
          <a:p>
            <a:endParaRPr lang="en-US" dirty="0"/>
          </a:p>
          <a:p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45" y="692696"/>
            <a:ext cx="7344816" cy="2201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54700" y="229284"/>
            <a:ext cx="2289409" cy="369332"/>
          </a:xfrm>
          <a:prstGeom prst="rect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FF00"/>
                </a:solidFill>
              </a:rPr>
              <a:t>PRL </a:t>
            </a:r>
            <a:r>
              <a:rPr lang="it-IT" b="1" dirty="0">
                <a:solidFill>
                  <a:srgbClr val="FFFF00"/>
                </a:solidFill>
              </a:rPr>
              <a:t>93, </a:t>
            </a:r>
            <a:r>
              <a:rPr lang="it-IT" dirty="0">
                <a:solidFill>
                  <a:srgbClr val="FFFF00"/>
                </a:solidFill>
              </a:rPr>
              <a:t>242303 (2004)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4065599"/>
            <a:ext cx="4853957" cy="1600438"/>
          </a:xfrm>
          <a:prstGeom prst="rect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.. </a:t>
            </a:r>
            <a:r>
              <a:rPr lang="en-US" sz="1600" b="1" dirty="0">
                <a:solidFill>
                  <a:srgbClr val="FFFF00"/>
                </a:solidFill>
              </a:rPr>
              <a:t>instead of the deuteron </a:t>
            </a:r>
            <a:r>
              <a:rPr lang="en-US" sz="1600" b="1" dirty="0" smtClean="0">
                <a:solidFill>
                  <a:srgbClr val="FFFF00"/>
                </a:solidFill>
              </a:rPr>
              <a:t>colliding </a:t>
            </a:r>
            <a:r>
              <a:rPr lang="en-US" sz="1600" b="1" dirty="0">
                <a:solidFill>
                  <a:srgbClr val="FFFF00"/>
                </a:solidFill>
              </a:rPr>
              <a:t>and interacting </a:t>
            </a:r>
            <a:endParaRPr lang="en-US" sz="1600" b="1" dirty="0" smtClean="0">
              <a:solidFill>
                <a:srgbClr val="FFFF00"/>
              </a:solidFill>
            </a:endParaRPr>
          </a:p>
          <a:p>
            <a:r>
              <a:rPr lang="en-US" sz="1600" b="1" dirty="0" smtClean="0">
                <a:solidFill>
                  <a:srgbClr val="FFFF00"/>
                </a:solidFill>
              </a:rPr>
              <a:t>with </a:t>
            </a:r>
            <a:r>
              <a:rPr lang="en-US" sz="1600" b="1" dirty="0">
                <a:solidFill>
                  <a:srgbClr val="FFFF00"/>
                </a:solidFill>
              </a:rPr>
              <a:t>individual </a:t>
            </a:r>
            <a:r>
              <a:rPr lang="en-US" sz="1600" b="1" dirty="0" smtClean="0">
                <a:solidFill>
                  <a:srgbClr val="FFFF00"/>
                </a:solidFill>
              </a:rPr>
              <a:t>nucleons </a:t>
            </a:r>
            <a:r>
              <a:rPr lang="en-US" sz="1600" b="1" dirty="0">
                <a:solidFill>
                  <a:srgbClr val="FFFF00"/>
                </a:solidFill>
              </a:rPr>
              <a:t>in the gold </a:t>
            </a:r>
            <a:r>
              <a:rPr lang="en-US" sz="1600" b="1" dirty="0" smtClean="0">
                <a:solidFill>
                  <a:srgbClr val="FFFF00"/>
                </a:solidFill>
              </a:rPr>
              <a:t>nucleus</a:t>
            </a:r>
            <a:r>
              <a:rPr lang="en-US" sz="1600" b="1" dirty="0">
                <a:solidFill>
                  <a:srgbClr val="FFFF00"/>
                </a:solidFill>
              </a:rPr>
              <a:t>, </a:t>
            </a:r>
            <a:endParaRPr lang="en-US" sz="1600" b="1" dirty="0" smtClean="0">
              <a:solidFill>
                <a:srgbClr val="FFFF00"/>
              </a:solidFill>
            </a:endParaRPr>
          </a:p>
          <a:p>
            <a:r>
              <a:rPr lang="en-US" sz="1600" b="1" dirty="0" smtClean="0">
                <a:solidFill>
                  <a:srgbClr val="FFFF00"/>
                </a:solidFill>
              </a:rPr>
              <a:t>it </a:t>
            </a:r>
            <a:r>
              <a:rPr lang="en-US" sz="1600" b="1" dirty="0">
                <a:solidFill>
                  <a:srgbClr val="FFFF00"/>
                </a:solidFill>
              </a:rPr>
              <a:t>was hitting a bunch </a:t>
            </a:r>
            <a:r>
              <a:rPr lang="en-US" sz="1600" b="1" dirty="0" smtClean="0">
                <a:solidFill>
                  <a:srgbClr val="FFFF00"/>
                </a:solidFill>
              </a:rPr>
              <a:t>of </a:t>
            </a:r>
            <a:r>
              <a:rPr lang="en-US" sz="1600" b="1" dirty="0">
                <a:solidFill>
                  <a:srgbClr val="FFFF00"/>
                </a:solidFill>
              </a:rPr>
              <a:t>protons  </a:t>
            </a:r>
            <a:r>
              <a:rPr lang="en-US" sz="1600" b="1" dirty="0" smtClean="0">
                <a:solidFill>
                  <a:srgbClr val="FFFF00"/>
                </a:solidFill>
              </a:rPr>
              <a:t>simultaneously—</a:t>
            </a:r>
          </a:p>
          <a:p>
            <a:r>
              <a:rPr lang="en-US" sz="1600" b="1" dirty="0" smtClean="0">
                <a:solidFill>
                  <a:srgbClr val="FFFF00"/>
                </a:solidFill>
              </a:rPr>
              <a:t>or </a:t>
            </a:r>
            <a:r>
              <a:rPr lang="en-US" sz="1600" b="1" dirty="0">
                <a:solidFill>
                  <a:srgbClr val="FFFF00"/>
                </a:solidFill>
              </a:rPr>
              <a:t>a dense field of gluons that </a:t>
            </a:r>
            <a:r>
              <a:rPr lang="en-US" sz="1600" b="1" dirty="0" smtClean="0">
                <a:solidFill>
                  <a:srgbClr val="FFFF00"/>
                </a:solidFill>
              </a:rPr>
              <a:t>acts </a:t>
            </a:r>
            <a:r>
              <a:rPr lang="en-US" sz="1600" b="1" dirty="0">
                <a:solidFill>
                  <a:srgbClr val="FFFF00"/>
                </a:solidFill>
              </a:rPr>
              <a:t>like sticky molasses</a:t>
            </a:r>
            <a:r>
              <a:rPr lang="en-US" sz="1600" b="1" dirty="0" smtClean="0">
                <a:solidFill>
                  <a:srgbClr val="FFFF00"/>
                </a:solidFill>
              </a:rPr>
              <a:t>,</a:t>
            </a:r>
          </a:p>
          <a:p>
            <a:r>
              <a:rPr lang="en-US" sz="1600" b="1" dirty="0" smtClean="0">
                <a:solidFill>
                  <a:srgbClr val="FFFF00"/>
                </a:solidFill>
              </a:rPr>
              <a:t> </a:t>
            </a:r>
            <a:r>
              <a:rPr lang="en-US" sz="1600" b="1" dirty="0">
                <a:solidFill>
                  <a:srgbClr val="FFFF00"/>
                </a:solidFill>
              </a:rPr>
              <a:t>making it harder for </a:t>
            </a:r>
            <a:r>
              <a:rPr lang="en-US" sz="1600" b="1" dirty="0" smtClean="0">
                <a:solidFill>
                  <a:srgbClr val="FFFF00"/>
                </a:solidFill>
              </a:rPr>
              <a:t>particles </a:t>
            </a:r>
            <a:r>
              <a:rPr lang="en-US" sz="1600" b="1" dirty="0">
                <a:solidFill>
                  <a:srgbClr val="FFFF00"/>
                </a:solidFill>
              </a:rPr>
              <a:t>with a given </a:t>
            </a:r>
            <a:endParaRPr lang="en-US" sz="1600" b="1" dirty="0" smtClean="0">
              <a:solidFill>
                <a:srgbClr val="FFFF00"/>
              </a:solidFill>
            </a:endParaRPr>
          </a:p>
          <a:p>
            <a:r>
              <a:rPr lang="en-US" sz="1600" b="1" dirty="0" smtClean="0">
                <a:solidFill>
                  <a:srgbClr val="FFFF00"/>
                </a:solidFill>
              </a:rPr>
              <a:t>momentum </a:t>
            </a:r>
            <a:r>
              <a:rPr lang="en-US" sz="1600" b="1" dirty="0">
                <a:solidFill>
                  <a:srgbClr val="FFFF00"/>
                </a:solidFill>
              </a:rPr>
              <a:t>to be produced</a:t>
            </a:r>
            <a:r>
              <a:rPr lang="en-US" b="1" dirty="0">
                <a:solidFill>
                  <a:srgbClr val="FFFF00"/>
                </a:solidFill>
              </a:rPr>
              <a:t>. 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2937718"/>
            <a:ext cx="8892480" cy="923330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At forward rapidity and low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 (small-</a:t>
            </a:r>
            <a:r>
              <a:rPr lang="en-US" i="1" dirty="0"/>
              <a:t>x </a:t>
            </a:r>
            <a:r>
              <a:rPr lang="en-US" dirty="0" err="1"/>
              <a:t>partons</a:t>
            </a:r>
            <a:r>
              <a:rPr lang="en-US" dirty="0"/>
              <a:t> probed in the nucleus), </a:t>
            </a:r>
            <a:r>
              <a:rPr lang="en-US" dirty="0" err="1"/>
              <a:t>R</a:t>
            </a:r>
            <a:r>
              <a:rPr lang="en-US" baseline="-25000" dirty="0" err="1"/>
              <a:t>d+Au</a:t>
            </a:r>
            <a:r>
              <a:rPr lang="en-US" dirty="0"/>
              <a:t> decreases</a:t>
            </a:r>
          </a:p>
          <a:p>
            <a:r>
              <a:rPr lang="en-US" dirty="0"/>
              <a:t>→ not explained by </a:t>
            </a:r>
            <a:r>
              <a:rPr lang="en-US" dirty="0" err="1"/>
              <a:t>pQCD</a:t>
            </a:r>
            <a:r>
              <a:rPr lang="en-US" dirty="0"/>
              <a:t> NLO calculations and shadowing</a:t>
            </a:r>
          </a:p>
          <a:p>
            <a:r>
              <a:rPr lang="en-US" dirty="0"/>
              <a:t>→ signature for a possible onset of gluon saturation at RHIC energies</a:t>
            </a:r>
            <a:endParaRPr lang="it-IT" dirty="0"/>
          </a:p>
        </p:txBody>
      </p:sp>
      <p:grpSp>
        <p:nvGrpSpPr>
          <p:cNvPr id="14" name="Group 13"/>
          <p:cNvGrpSpPr/>
          <p:nvPr/>
        </p:nvGrpSpPr>
        <p:grpSpPr>
          <a:xfrm>
            <a:off x="7756483" y="1700808"/>
            <a:ext cx="1282241" cy="646331"/>
            <a:chOff x="7756483" y="1700808"/>
            <a:chExt cx="1282241" cy="646331"/>
          </a:xfrm>
          <a:solidFill>
            <a:srgbClr val="FF0000"/>
          </a:solidFill>
        </p:grpSpPr>
        <p:sp>
          <p:nvSpPr>
            <p:cNvPr id="4" name="TextBox 3"/>
            <p:cNvSpPr txBox="1"/>
            <p:nvPr/>
          </p:nvSpPr>
          <p:spPr>
            <a:xfrm>
              <a:off x="7956376" y="1700808"/>
              <a:ext cx="1082348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      </a:t>
              </a:r>
              <a:r>
                <a:rPr lang="en-US" b="1" dirty="0" err="1" smtClean="0"/>
                <a:t>p</a:t>
              </a:r>
              <a:r>
                <a:rPr lang="en-US" b="1" baseline="-25000" dirty="0" err="1" smtClean="0"/>
                <a:t>T</a:t>
              </a:r>
              <a:r>
                <a:rPr lang="en-US" b="1" dirty="0" smtClean="0"/>
                <a:t> e</a:t>
              </a:r>
              <a:r>
                <a:rPr lang="en-US" b="1" baseline="30000" dirty="0" smtClean="0">
                  <a:latin typeface="Symbol" pitchFamily="18" charset="2"/>
                </a:rPr>
                <a:t>-h</a:t>
              </a:r>
            </a:p>
            <a:p>
              <a:r>
                <a:rPr lang="en-US" b="1" baseline="30000" dirty="0" smtClean="0">
                  <a:latin typeface="Symbol" pitchFamily="18" charset="2"/>
                  <a:sym typeface="Symbol"/>
                </a:rPr>
                <a:t> </a:t>
              </a:r>
              <a:r>
                <a:rPr lang="en-US" b="1" dirty="0" smtClean="0">
                  <a:latin typeface="Symbol" pitchFamily="18" charset="2"/>
                  <a:sym typeface="Symbol"/>
                </a:rPr>
                <a:t>     </a:t>
              </a:r>
              <a:r>
                <a:rPr lang="en-US" b="1" dirty="0" smtClean="0">
                  <a:latin typeface="+mj-lt"/>
                  <a:sym typeface="Symbol"/>
                </a:rPr>
                <a:t>s</a:t>
              </a:r>
              <a:endParaRPr lang="it-IT" b="1" dirty="0">
                <a:latin typeface="+mj-lt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756483" y="1835664"/>
              <a:ext cx="511679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x </a:t>
              </a:r>
              <a:r>
                <a:rPr lang="en-US" b="1" dirty="0"/>
                <a:t>~ </a:t>
              </a:r>
              <a:endParaRPr lang="it-IT" b="1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8316416" y="2023974"/>
              <a:ext cx="346524" cy="2534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7596336" y="1556792"/>
            <a:ext cx="1296144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extBox 7"/>
          <p:cNvSpPr txBox="1"/>
          <p:nvPr/>
        </p:nvSpPr>
        <p:spPr>
          <a:xfrm>
            <a:off x="2992747" y="68647"/>
            <a:ext cx="2988510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Hints of saturation from RHIC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369" y="4005064"/>
            <a:ext cx="3644111" cy="2376264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6/20/2013</a:t>
            </a:r>
            <a:endParaRPr lang="it-IT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E. Scapparone h3QCD2013</a:t>
            </a:r>
            <a:endParaRPr lang="it-IT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144E-2229-489E-B527-CB589B821120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471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4295605"/>
            <a:ext cx="8640960" cy="830997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The bulk of particle production at LHC is dominated by soft hadrons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small x (x ~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</a:t>
            </a:r>
            <a:r>
              <a:rPr lang="en-US" sz="1600" b="1" baseline="-25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/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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s).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dependence of the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charged-particle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multiplicity density on energy and system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size reflects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the interplay between hard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parton-parton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scattering processes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and soft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processes</a:t>
            </a:r>
            <a:r>
              <a:rPr lang="en-US" sz="1600" b="1" dirty="0" smtClean="0"/>
              <a:t>.</a:t>
            </a:r>
            <a:endParaRPr lang="en-US" sz="16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6/20/2013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E. Scapparone h3QCD2013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144E-2229-489E-B527-CB589B821120}" type="slidenum">
              <a:rPr lang="it-IT" smtClean="0"/>
              <a:t>5</a:t>
            </a:fld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3713564" y="3789040"/>
            <a:ext cx="1146468" cy="40011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Soft QCD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5409904"/>
            <a:ext cx="8640960" cy="646331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Nevertheless: keep in mind saturation-based models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make predictions 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for initial-state gluons, while the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measured  multiplicity 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is that of hadrons in the final state</a:t>
            </a:r>
          </a:p>
        </p:txBody>
      </p:sp>
      <p:grpSp>
        <p:nvGrpSpPr>
          <p:cNvPr id="9" name="Группа 7"/>
          <p:cNvGrpSpPr/>
          <p:nvPr/>
        </p:nvGrpSpPr>
        <p:grpSpPr>
          <a:xfrm>
            <a:off x="5220072" y="946047"/>
            <a:ext cx="3594585" cy="2987009"/>
            <a:chOff x="5394957" y="1000506"/>
            <a:chExt cx="3749041" cy="3179298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5070"/>
            <a:stretch/>
          </p:blipFill>
          <p:spPr bwMode="auto">
            <a:xfrm>
              <a:off x="5394957" y="1261849"/>
              <a:ext cx="3749040" cy="2917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2"/>
            <p:cNvSpPr txBox="1"/>
            <p:nvPr/>
          </p:nvSpPr>
          <p:spPr>
            <a:xfrm>
              <a:off x="5620264" y="1000506"/>
              <a:ext cx="3523734" cy="36034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Nuclear gluon shadowing factor 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vs</a:t>
              </a:r>
              <a:r>
                <a:rPr lang="en-US" sz="1600" dirty="0" smtClean="0">
                  <a:solidFill>
                    <a:srgbClr val="FF0000"/>
                  </a:solidFill>
                </a:rPr>
                <a:t> x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603556" y="43905"/>
            <a:ext cx="3142471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The colour field in the nucleus: Nuclear Gluon shadowing</a:t>
            </a:r>
            <a:endParaRPr lang="it-IT" b="1" dirty="0">
              <a:solidFill>
                <a:srgbClr val="FF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187624" y="1484784"/>
            <a:ext cx="2987168" cy="1224136"/>
            <a:chOff x="1187624" y="1484784"/>
            <a:chExt cx="2987168" cy="1224136"/>
          </a:xfrm>
        </p:grpSpPr>
        <p:sp>
          <p:nvSpPr>
            <p:cNvPr id="18" name="Rectangle 17"/>
            <p:cNvSpPr/>
            <p:nvPr/>
          </p:nvSpPr>
          <p:spPr>
            <a:xfrm>
              <a:off x="1187624" y="1484784"/>
              <a:ext cx="2987168" cy="1224136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12" name="Gruppo 17"/>
            <p:cNvGrpSpPr/>
            <p:nvPr/>
          </p:nvGrpSpPr>
          <p:grpSpPr>
            <a:xfrm>
              <a:off x="1331640" y="1628800"/>
              <a:ext cx="2495570" cy="801818"/>
              <a:chOff x="4788024" y="5653902"/>
              <a:chExt cx="2495570" cy="801818"/>
            </a:xfrm>
            <a:solidFill>
              <a:srgbClr val="FF0000"/>
            </a:solidFill>
          </p:grpSpPr>
          <p:sp>
            <p:nvSpPr>
              <p:cNvPr id="13" name="CasellaDiTesto 4"/>
              <p:cNvSpPr txBox="1"/>
              <p:nvPr/>
            </p:nvSpPr>
            <p:spPr>
              <a:xfrm>
                <a:off x="4788024" y="5877272"/>
                <a:ext cx="1334020" cy="369332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g</a:t>
                </a:r>
                <a:r>
                  <a:rPr lang="en-US" baseline="30000" dirty="0" err="1" smtClean="0"/>
                  <a:t>Pb</a:t>
                </a:r>
                <a:r>
                  <a:rPr lang="en-US" dirty="0" smtClean="0"/>
                  <a:t>(x,Q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) = </a:t>
                </a:r>
                <a:endParaRPr lang="en-US" dirty="0"/>
              </a:p>
            </p:txBody>
          </p:sp>
          <p:grpSp>
            <p:nvGrpSpPr>
              <p:cNvPr id="14" name="Gruppo 14"/>
              <p:cNvGrpSpPr/>
              <p:nvPr/>
            </p:nvGrpSpPr>
            <p:grpSpPr>
              <a:xfrm>
                <a:off x="6012160" y="5653902"/>
                <a:ext cx="1271434" cy="801818"/>
                <a:chOff x="7380312" y="5641545"/>
                <a:chExt cx="1271434" cy="801818"/>
              </a:xfrm>
              <a:grpFill/>
            </p:grpSpPr>
            <p:sp>
              <p:nvSpPr>
                <p:cNvPr id="15" name="Rettangolo 5"/>
                <p:cNvSpPr/>
                <p:nvPr/>
              </p:nvSpPr>
              <p:spPr>
                <a:xfrm>
                  <a:off x="7457655" y="5641545"/>
                  <a:ext cx="1023037" cy="369332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r>
                    <a:rPr lang="en-US" dirty="0" err="1" smtClean="0"/>
                    <a:t>G</a:t>
                  </a:r>
                  <a:r>
                    <a:rPr lang="en-US" baseline="-25000" dirty="0" err="1" smtClean="0"/>
                    <a:t>Pb</a:t>
                  </a:r>
                  <a:r>
                    <a:rPr lang="en-US" dirty="0" smtClean="0"/>
                    <a:t>(x,Q</a:t>
                  </a:r>
                  <a:r>
                    <a:rPr lang="en-US" baseline="30000" dirty="0" smtClean="0"/>
                    <a:t>2</a:t>
                  </a:r>
                  <a:r>
                    <a:rPr lang="en-US" dirty="0" smtClean="0"/>
                    <a:t>)</a:t>
                  </a:r>
                  <a:endParaRPr lang="en-US" dirty="0"/>
                </a:p>
              </p:txBody>
            </p:sp>
            <p:sp>
              <p:nvSpPr>
                <p:cNvPr id="16" name="Rettangolo 6"/>
                <p:cNvSpPr/>
                <p:nvPr/>
              </p:nvSpPr>
              <p:spPr>
                <a:xfrm>
                  <a:off x="7470012" y="6074031"/>
                  <a:ext cx="1181734" cy="369332"/>
                </a:xfrm>
                <a:prstGeom prst="rect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A </a:t>
                  </a:r>
                  <a:r>
                    <a:rPr lang="en-US" dirty="0" err="1" smtClean="0"/>
                    <a:t>G</a:t>
                  </a:r>
                  <a:r>
                    <a:rPr lang="en-US" baseline="-25000" dirty="0" err="1" smtClean="0"/>
                    <a:t>p</a:t>
                  </a:r>
                  <a:r>
                    <a:rPr lang="en-US" dirty="0" smtClean="0"/>
                    <a:t> (x,Q</a:t>
                  </a:r>
                  <a:r>
                    <a:rPr lang="en-US" baseline="30000" dirty="0" smtClean="0"/>
                    <a:t>2</a:t>
                  </a:r>
                  <a:r>
                    <a:rPr lang="en-US" dirty="0" smtClean="0"/>
                    <a:t>)</a:t>
                  </a:r>
                  <a:endParaRPr lang="en-US" dirty="0"/>
                </a:p>
              </p:txBody>
            </p:sp>
            <p:cxnSp>
              <p:nvCxnSpPr>
                <p:cNvPr id="17" name="Connettore 1 8"/>
                <p:cNvCxnSpPr/>
                <p:nvPr/>
              </p:nvCxnSpPr>
              <p:spPr>
                <a:xfrm>
                  <a:off x="7380312" y="6074031"/>
                  <a:ext cx="1151676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388674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996952"/>
            <a:ext cx="2553145" cy="33935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553" y="548680"/>
            <a:ext cx="3356663" cy="238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tangolo 5"/>
          <p:cNvSpPr/>
          <p:nvPr/>
        </p:nvSpPr>
        <p:spPr>
          <a:xfrm>
            <a:off x="6660233" y="3757218"/>
            <a:ext cx="2232248" cy="550279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EPJ  C68 (2010), 89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US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EPJ  C68 </a:t>
            </a:r>
            <a:r>
              <a:rPr 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(2010</a:t>
            </a:r>
            <a:r>
              <a:rPr lang="en-US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), 345  </a:t>
            </a:r>
            <a:endParaRPr lang="en-US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7234" y="684014"/>
            <a:ext cx="283122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Relative increase in </a:t>
            </a:r>
            <a:r>
              <a:rPr lang="en-US" dirty="0" err="1"/>
              <a:t>dN</a:t>
            </a:r>
            <a:r>
              <a:rPr lang="en-US" baseline="-25000" dirty="0" err="1"/>
              <a:t>ch</a:t>
            </a:r>
            <a:r>
              <a:rPr lang="en-US" dirty="0"/>
              <a:t>/d</a:t>
            </a:r>
            <a:r>
              <a:rPr lang="en-US" dirty="0">
                <a:latin typeface="Symbol" pitchFamily="18" charset="2"/>
              </a:rPr>
              <a:t>h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3898"/>
            <a:ext cx="554810" cy="540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ttangolo 25"/>
          <p:cNvSpPr/>
          <p:nvPr/>
        </p:nvSpPr>
        <p:spPr>
          <a:xfrm>
            <a:off x="2411760" y="44624"/>
            <a:ext cx="4461478" cy="369332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Modeling soft QCD at LHC is not trivial…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67969" y="2996952"/>
            <a:ext cx="3493158" cy="3363722"/>
            <a:chOff x="67969" y="3140968"/>
            <a:chExt cx="3493158" cy="3363722"/>
          </a:xfrm>
        </p:grpSpPr>
        <p:pic>
          <p:nvPicPr>
            <p:cNvPr id="7" name="Picture 6" descr="data_vs_mc_7000_INEL_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969" y="3140968"/>
              <a:ext cx="3493158" cy="3363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773" y="4484385"/>
              <a:ext cx="913011" cy="888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Gruppo 11"/>
          <p:cNvGrpSpPr/>
          <p:nvPr/>
        </p:nvGrpSpPr>
        <p:grpSpPr>
          <a:xfrm rot="764227">
            <a:off x="2586193" y="3754397"/>
            <a:ext cx="3681115" cy="682588"/>
            <a:chOff x="3161038" y="3566400"/>
            <a:chExt cx="3369508" cy="731520"/>
          </a:xfrm>
        </p:grpSpPr>
        <p:sp>
          <p:nvSpPr>
            <p:cNvPr id="10" name="Freccia circolare in giù 9"/>
            <p:cNvSpPr/>
            <p:nvPr/>
          </p:nvSpPr>
          <p:spPr>
            <a:xfrm>
              <a:off x="3161038" y="3566400"/>
              <a:ext cx="3369508" cy="731520"/>
            </a:xfrm>
            <a:prstGeom prst="curvedDownArrow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CasellaDiTesto 10"/>
            <p:cNvSpPr txBox="1"/>
            <p:nvPr/>
          </p:nvSpPr>
          <p:spPr>
            <a:xfrm rot="21194352">
              <a:off x="4058888" y="3851260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b</a:t>
              </a:r>
              <a:r>
                <a:rPr lang="en-US" dirty="0" smtClean="0">
                  <a:solidFill>
                    <a:srgbClr val="FF0000"/>
                  </a:solidFill>
                </a:rPr>
                <a:t>ut..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8E2B6-F81E-4D52-BB00-88057F2B434B}" type="slidenum">
              <a:rPr lang="en-US" smtClean="0"/>
              <a:t>6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6/20/2013</a:t>
            </a:r>
            <a:endParaRPr lang="it-IT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E. Scapparone h3QCD2013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778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606132" y="71076"/>
            <a:ext cx="6348213" cy="369332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s-quark: soft events, but their modeling is a hard job…..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8E2B6-F81E-4D52-BB00-88057F2B434B}" type="slidenum">
              <a:rPr lang="en-US" smtClean="0"/>
              <a:t>7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35940" y="692696"/>
            <a:ext cx="4495800" cy="3002488"/>
            <a:chOff x="135940" y="692696"/>
            <a:chExt cx="4495800" cy="3002488"/>
          </a:xfrm>
        </p:grpSpPr>
        <p:pic>
          <p:nvPicPr>
            <p:cNvPr id="18" name="Picture 30"/>
            <p:cNvPicPr>
              <a:picLocks noChangeAspect="1"/>
            </p:cNvPicPr>
            <p:nvPr/>
          </p:nvPicPr>
          <p:blipFill>
            <a:blip r:embed="rId2" cstate="print"/>
            <a:srcRect b="6432"/>
            <a:stretch>
              <a:fillRect/>
            </a:stretch>
          </p:blipFill>
          <p:spPr bwMode="auto">
            <a:xfrm>
              <a:off x="135940" y="692696"/>
              <a:ext cx="4495800" cy="3002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2067888" y="1599183"/>
              <a:ext cx="6319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 smtClean="0">
                  <a:solidFill>
                    <a:srgbClr val="FF0000"/>
                  </a:solidFill>
                </a:rPr>
                <a:t>K/</a:t>
              </a:r>
              <a:r>
                <a:rPr lang="it-IT" sz="2400" dirty="0" smtClean="0">
                  <a:solidFill>
                    <a:srgbClr val="FF0000"/>
                  </a:solidFill>
                  <a:latin typeface="Symbol" pitchFamily="18" charset="2"/>
                </a:rPr>
                <a:t>p</a:t>
              </a:r>
              <a:endParaRPr lang="it-IT" sz="2400" dirty="0">
                <a:solidFill>
                  <a:srgbClr val="FF0000"/>
                </a:solidFill>
                <a:latin typeface="Symbol" pitchFamily="18" charset="2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23248" y="4653136"/>
            <a:ext cx="8813248" cy="92333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Several tunes were tested, among them PYTHIA Z2, Perugia 2011 and Perugia 0 tunes. These tunes were several times to an order of magnitude below the measured  multi-strange  spectra and yields (up to a factor 4 for </a:t>
            </a:r>
            <a:r>
              <a:rPr lang="en-US" b="1" i="1" dirty="0">
                <a:solidFill>
                  <a:srgbClr val="FF0000"/>
                </a:solidFill>
              </a:rPr>
              <a:t>Ξ</a:t>
            </a:r>
            <a:r>
              <a:rPr lang="en-US" b="1" baseline="30000" dirty="0">
                <a:solidFill>
                  <a:srgbClr val="FF0000"/>
                </a:solidFill>
              </a:rPr>
              <a:t>±</a:t>
            </a:r>
            <a:r>
              <a:rPr lang="en-US" b="1" dirty="0">
                <a:solidFill>
                  <a:srgbClr val="FF0000"/>
                </a:solidFill>
              </a:rPr>
              <a:t>, 15 for </a:t>
            </a:r>
            <a:r>
              <a:rPr lang="en-US" b="1" i="1" dirty="0">
                <a:solidFill>
                  <a:srgbClr val="FF0000"/>
                </a:solidFill>
              </a:rPr>
              <a:t>Ω</a:t>
            </a:r>
            <a:r>
              <a:rPr lang="en-US" b="1" baseline="30000" dirty="0">
                <a:solidFill>
                  <a:srgbClr val="FF0000"/>
                </a:solidFill>
              </a:rPr>
              <a:t>±</a:t>
            </a:r>
            <a:r>
              <a:rPr lang="en-US" b="1" dirty="0">
                <a:solidFill>
                  <a:srgbClr val="FF0000"/>
                </a:solidFill>
              </a:rPr>
              <a:t>)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21" name="Rettangolo 10"/>
          <p:cNvSpPr/>
          <p:nvPr/>
        </p:nvSpPr>
        <p:spPr>
          <a:xfrm>
            <a:off x="755576" y="6154807"/>
            <a:ext cx="2920516" cy="30777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  <a:latin typeface="Comic Sans MS" pitchFamily="66" charset="0"/>
              </a:rPr>
              <a:t>Phys. </a:t>
            </a:r>
            <a:r>
              <a:rPr lang="fr-FR" sz="1400" b="1" dirty="0" err="1" smtClean="0">
                <a:solidFill>
                  <a:srgbClr val="FF0000"/>
                </a:solidFill>
                <a:latin typeface="Comic Sans MS" pitchFamily="66" charset="0"/>
              </a:rPr>
              <a:t>Lett</a:t>
            </a:r>
            <a:r>
              <a:rPr lang="fr-FR" sz="1400" b="1" dirty="0" smtClean="0">
                <a:solidFill>
                  <a:srgbClr val="FF0000"/>
                </a:solidFill>
                <a:latin typeface="Comic Sans MS" pitchFamily="66" charset="0"/>
              </a:rPr>
              <a:t>. B 712(2012) 309</a:t>
            </a:r>
            <a:endParaRPr lang="fr-FR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Rettangolo 14"/>
          <p:cNvSpPr/>
          <p:nvPr/>
        </p:nvSpPr>
        <p:spPr>
          <a:xfrm>
            <a:off x="4283968" y="6154808"/>
            <a:ext cx="2880320" cy="30777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Comic Sans MS" pitchFamily="66" charset="0"/>
              </a:rPr>
              <a:t>Phys. </a:t>
            </a:r>
            <a:r>
              <a:rPr lang="en-US" sz="1400" b="1" dirty="0" err="1" smtClean="0">
                <a:solidFill>
                  <a:srgbClr val="FF0000"/>
                </a:solidFill>
                <a:latin typeface="Comic Sans MS" pitchFamily="66" charset="0"/>
              </a:rPr>
              <a:t>Lett</a:t>
            </a:r>
            <a:r>
              <a:rPr lang="en-US" sz="1400" b="1" dirty="0" smtClean="0">
                <a:solidFill>
                  <a:srgbClr val="FF0000"/>
                </a:solidFill>
                <a:latin typeface="Comic Sans MS" pitchFamily="66" charset="0"/>
              </a:rPr>
              <a:t>. B710 (2012) 557</a:t>
            </a:r>
            <a:endParaRPr lang="en-US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795248" y="692696"/>
            <a:ext cx="4097232" cy="3813985"/>
            <a:chOff x="4795248" y="692696"/>
            <a:chExt cx="4097232" cy="3813985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5248" y="692696"/>
              <a:ext cx="4097232" cy="3813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7164288" y="1660738"/>
              <a:ext cx="3497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 dirty="0" smtClean="0">
                  <a:solidFill>
                    <a:srgbClr val="FF0000"/>
                  </a:solidFill>
                  <a:latin typeface="Symbol" pitchFamily="18" charset="2"/>
                </a:rPr>
                <a:t>X</a:t>
              </a:r>
              <a:endParaRPr lang="it-IT" sz="2000" b="1" dirty="0">
                <a:solidFill>
                  <a:srgbClr val="FF0000"/>
                </a:solidFill>
                <a:latin typeface="Symbol" pitchFamily="18" charset="2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868144" y="1700808"/>
              <a:ext cx="3818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 dirty="0" smtClean="0">
                  <a:solidFill>
                    <a:srgbClr val="0000FF"/>
                  </a:solidFill>
                  <a:latin typeface="Symbol" pitchFamily="18" charset="2"/>
                </a:rPr>
                <a:t>W</a:t>
              </a:r>
              <a:endParaRPr lang="it-IT" sz="2000" b="1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143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049" y="600785"/>
            <a:ext cx="8711371" cy="646331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he dN/d</a:t>
            </a:r>
            <a:r>
              <a:rPr lang="it-IT" b="1" dirty="0" smtClean="0">
                <a:latin typeface="Symbol" pitchFamily="18" charset="2"/>
                <a:cs typeface="Times New Roman" pitchFamily="18" charset="0"/>
              </a:rPr>
              <a:t>h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distribution is closely connected with the number of partons released in initial state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/d</a:t>
            </a:r>
            <a:r>
              <a:rPr lang="en-US" b="1" dirty="0" smtClean="0">
                <a:latin typeface="Symbol" pitchFamily="18" charset="2"/>
                <a:cs typeface="Times New Roman" pitchFamily="18" charset="0"/>
              </a:rPr>
              <a:t>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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(x,Q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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1/3</a:t>
            </a:r>
            <a:endParaRPr lang="it-IT" b="1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48620" y="4221088"/>
            <a:ext cx="2932726" cy="646331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à"/>
            </a:pPr>
            <a:r>
              <a:rPr lang="en-US" dirty="0" smtClean="0">
                <a:sym typeface="Wingdings" pitchFamily="2" charset="2"/>
              </a:rPr>
              <a:t>several saturation models </a:t>
            </a:r>
          </a:p>
          <a:p>
            <a:r>
              <a:rPr lang="en-US" dirty="0" smtClean="0">
                <a:sym typeface="Wingdings" pitchFamily="2" charset="2"/>
              </a:rPr>
              <a:t>predict a lower  multiplicity</a:t>
            </a:r>
            <a:endParaRPr lang="it-IT" dirty="0"/>
          </a:p>
        </p:txBody>
      </p:sp>
      <p:sp>
        <p:nvSpPr>
          <p:cNvPr id="8" name="Rectangle 7"/>
          <p:cNvSpPr/>
          <p:nvPr/>
        </p:nvSpPr>
        <p:spPr>
          <a:xfrm>
            <a:off x="91499" y="1374221"/>
            <a:ext cx="2731240" cy="2062103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Models based </a:t>
            </a:r>
            <a:r>
              <a:rPr lang="en-US" sz="1600" b="1" dirty="0">
                <a:solidFill>
                  <a:srgbClr val="FFFF00"/>
                </a:solidFill>
              </a:rPr>
              <a:t>on initial-state </a:t>
            </a:r>
            <a:endParaRPr lang="en-US" sz="1600" b="1" dirty="0" smtClean="0">
              <a:solidFill>
                <a:srgbClr val="FFFF00"/>
              </a:solidFill>
            </a:endParaRPr>
          </a:p>
          <a:p>
            <a:r>
              <a:rPr lang="en-US" sz="1600" b="1" dirty="0" smtClean="0">
                <a:solidFill>
                  <a:srgbClr val="FFFF00"/>
                </a:solidFill>
              </a:rPr>
              <a:t>gluon </a:t>
            </a:r>
            <a:r>
              <a:rPr lang="en-US" sz="1600" b="1" dirty="0">
                <a:solidFill>
                  <a:srgbClr val="FFFF00"/>
                </a:solidFill>
              </a:rPr>
              <a:t>density saturation have </a:t>
            </a:r>
            <a:endParaRPr lang="en-US" sz="1600" b="1" dirty="0" smtClean="0">
              <a:solidFill>
                <a:srgbClr val="FFFF00"/>
              </a:solidFill>
            </a:endParaRPr>
          </a:p>
          <a:p>
            <a:r>
              <a:rPr lang="en-US" sz="1600" b="1" dirty="0" smtClean="0">
                <a:solidFill>
                  <a:srgbClr val="FFFF00"/>
                </a:solidFill>
              </a:rPr>
              <a:t>a range of </a:t>
            </a:r>
            <a:r>
              <a:rPr lang="en-US" sz="1600" b="1" dirty="0">
                <a:solidFill>
                  <a:srgbClr val="FFFF00"/>
                </a:solidFill>
              </a:rPr>
              <a:t>predictions </a:t>
            </a:r>
            <a:endParaRPr lang="en-US" sz="1600" b="1" dirty="0" smtClean="0">
              <a:solidFill>
                <a:srgbClr val="FFFF00"/>
              </a:solidFill>
            </a:endParaRPr>
          </a:p>
          <a:p>
            <a:r>
              <a:rPr lang="en-US" sz="1600" b="1" dirty="0" smtClean="0">
                <a:solidFill>
                  <a:srgbClr val="FFFF00"/>
                </a:solidFill>
              </a:rPr>
              <a:t>depending </a:t>
            </a:r>
            <a:r>
              <a:rPr lang="en-US" sz="1600" b="1" dirty="0">
                <a:solidFill>
                  <a:srgbClr val="FFFF00"/>
                </a:solidFill>
              </a:rPr>
              <a:t>on the </a:t>
            </a:r>
            <a:r>
              <a:rPr lang="en-US" sz="1600" b="1" dirty="0" smtClean="0">
                <a:solidFill>
                  <a:srgbClr val="FFFF00"/>
                </a:solidFill>
              </a:rPr>
              <a:t>specific </a:t>
            </a:r>
          </a:p>
          <a:p>
            <a:r>
              <a:rPr lang="en-US" sz="1600" b="1" dirty="0">
                <a:solidFill>
                  <a:srgbClr val="FFFF00"/>
                </a:solidFill>
              </a:rPr>
              <a:t>i</a:t>
            </a:r>
            <a:r>
              <a:rPr lang="en-US" sz="1600" b="1" dirty="0" smtClean="0">
                <a:solidFill>
                  <a:srgbClr val="FFFF00"/>
                </a:solidFill>
              </a:rPr>
              <a:t>mplementation [8–12] </a:t>
            </a:r>
            <a:r>
              <a:rPr lang="en-US" sz="1600" b="1" dirty="0">
                <a:solidFill>
                  <a:srgbClr val="FFFF00"/>
                </a:solidFill>
              </a:rPr>
              <a:t>and </a:t>
            </a:r>
            <a:endParaRPr lang="en-US" sz="1600" b="1" dirty="0" smtClean="0">
              <a:solidFill>
                <a:srgbClr val="FFFF00"/>
              </a:solidFill>
            </a:endParaRPr>
          </a:p>
          <a:p>
            <a:r>
              <a:rPr lang="en-US" sz="1600" b="1" dirty="0" smtClean="0">
                <a:solidFill>
                  <a:srgbClr val="FFFF00"/>
                </a:solidFill>
              </a:rPr>
              <a:t>exhibit </a:t>
            </a:r>
            <a:r>
              <a:rPr lang="en-US" sz="1600" b="1" dirty="0">
                <a:solidFill>
                  <a:srgbClr val="FFFF00"/>
                </a:solidFill>
              </a:rPr>
              <a:t>a varying level of </a:t>
            </a:r>
            <a:endParaRPr lang="en-US" sz="1600" b="1" dirty="0" smtClean="0">
              <a:solidFill>
                <a:srgbClr val="FFFF00"/>
              </a:solidFill>
            </a:endParaRPr>
          </a:p>
          <a:p>
            <a:r>
              <a:rPr lang="en-US" sz="1600" b="1" dirty="0" smtClean="0">
                <a:solidFill>
                  <a:srgbClr val="FFFF00"/>
                </a:solidFill>
              </a:rPr>
              <a:t>agreement </a:t>
            </a:r>
            <a:r>
              <a:rPr lang="en-US" sz="1600" b="1" dirty="0">
                <a:solidFill>
                  <a:srgbClr val="FFFF00"/>
                </a:solidFill>
              </a:rPr>
              <a:t>with </a:t>
            </a:r>
            <a:r>
              <a:rPr lang="en-US" sz="1600" b="1" dirty="0" smtClean="0">
                <a:solidFill>
                  <a:srgbClr val="FFFF00"/>
                </a:solidFill>
              </a:rPr>
              <a:t>the </a:t>
            </a:r>
          </a:p>
          <a:p>
            <a:r>
              <a:rPr lang="en-US" sz="1600" b="1" dirty="0" smtClean="0">
                <a:solidFill>
                  <a:srgbClr val="FFFF00"/>
                </a:solidFill>
              </a:rPr>
              <a:t>measurement</a:t>
            </a:r>
            <a:r>
              <a:rPr lang="en-US" sz="1600" b="1" dirty="0">
                <a:solidFill>
                  <a:srgbClr val="FFFF00"/>
                </a:solidFill>
              </a:rPr>
              <a:t>.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920916" y="1302873"/>
            <a:ext cx="6265177" cy="2872199"/>
            <a:chOff x="107504" y="1731312"/>
            <a:chExt cx="6265177" cy="2872199"/>
          </a:xfrm>
        </p:grpSpPr>
        <p:grpSp>
          <p:nvGrpSpPr>
            <p:cNvPr id="2" name="Group 1"/>
            <p:cNvGrpSpPr/>
            <p:nvPr/>
          </p:nvGrpSpPr>
          <p:grpSpPr>
            <a:xfrm>
              <a:off x="107504" y="1731312"/>
              <a:ext cx="6230262" cy="2872199"/>
              <a:chOff x="4559643" y="3077081"/>
              <a:chExt cx="6230262" cy="2872199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9643" y="3077081"/>
                <a:ext cx="4239912" cy="2872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Rectangle 8"/>
              <p:cNvSpPr/>
              <p:nvPr/>
            </p:nvSpPr>
            <p:spPr>
              <a:xfrm>
                <a:off x="5003321" y="3933056"/>
                <a:ext cx="1296144" cy="1008112"/>
              </a:xfrm>
              <a:prstGeom prst="rect">
                <a:avLst/>
              </a:prstGeom>
              <a:noFill/>
              <a:ln w="28575">
                <a:solidFill>
                  <a:schemeClr val="accent5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8736107" y="4270295"/>
                <a:ext cx="85010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tx2"/>
                    </a:solidFill>
                  </a:rPr>
                  <a:t>Saturation</a:t>
                </a:r>
                <a:endParaRPr lang="it-IT" sz="12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8770185" y="3186532"/>
                <a:ext cx="20197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Lower en. data extrapolation</a:t>
                </a:r>
                <a:endParaRPr lang="it-IT" sz="12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798322" y="3552348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it-IT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4355976" y="2137931"/>
              <a:ext cx="18326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 smtClean="0"/>
                <a:t>Dual parton model, pQCD</a:t>
              </a:r>
              <a:endParaRPr lang="it-IT" sz="12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283968" y="3687415"/>
              <a:ext cx="20887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 smtClean="0"/>
                <a:t>Hydro, p-p multiplicity scaling</a:t>
              </a:r>
            </a:p>
            <a:p>
              <a:r>
                <a:rPr lang="it-IT" sz="1200" dirty="0" smtClean="0"/>
                <a:t>Hydro </a:t>
              </a:r>
            </a:p>
            <a:p>
              <a:r>
                <a:rPr lang="it-IT" sz="1200" dirty="0" smtClean="0"/>
                <a:t>Pythia </a:t>
              </a:r>
              <a:r>
                <a:rPr lang="en-US" sz="1200" dirty="0" smtClean="0"/>
                <a:t>+ hadron </a:t>
              </a:r>
              <a:r>
                <a:rPr lang="en-US" sz="1200" dirty="0" err="1" smtClean="0"/>
                <a:t>rescattering</a:t>
              </a:r>
              <a:endParaRPr lang="it-IT" sz="1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83968" y="3501008"/>
              <a:ext cx="9431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Sat. + hydro</a:t>
              </a:r>
              <a:endParaRPr lang="it-IT" sz="1200" dirty="0"/>
            </a:p>
          </p:txBody>
        </p:sp>
      </p:grpSp>
      <p:sp>
        <p:nvSpPr>
          <p:cNvPr id="16" name="CasellaDiTesto 8"/>
          <p:cNvSpPr txBox="1"/>
          <p:nvPr/>
        </p:nvSpPr>
        <p:spPr>
          <a:xfrm>
            <a:off x="3495925" y="71520"/>
            <a:ext cx="2081019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Pb-Pb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dN</a:t>
            </a:r>
            <a:r>
              <a:rPr lang="en-US" sz="2400" dirty="0">
                <a:solidFill>
                  <a:srgbClr val="FF0000"/>
                </a:solidFill>
              </a:rPr>
              <a:t>/d</a:t>
            </a:r>
            <a:r>
              <a:rPr lang="en-US" sz="2400" dirty="0">
                <a:solidFill>
                  <a:srgbClr val="FF0000"/>
                </a:solidFill>
                <a:latin typeface="Symbol" pitchFamily="18" charset="2"/>
              </a:rPr>
              <a:t>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r>
              <a:rPr lang="it-IT" dirty="0" smtClean="0"/>
              <a:t>6/20/2013</a:t>
            </a:r>
            <a:endParaRPr lang="it-IT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it-IT" dirty="0" smtClean="0"/>
              <a:t>E. Scapparone h3QCD2013</a:t>
            </a:r>
            <a:endParaRPr lang="it-IT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29AB144E-2229-489E-B527-CB589B821120}" type="slidenum">
              <a:rPr lang="it-IT" smtClean="0"/>
              <a:t>8</a:t>
            </a:fld>
            <a:endParaRPr lang="it-IT"/>
          </a:p>
        </p:txBody>
      </p:sp>
      <p:grpSp>
        <p:nvGrpSpPr>
          <p:cNvPr id="19" name="Group 18"/>
          <p:cNvGrpSpPr/>
          <p:nvPr/>
        </p:nvGrpSpPr>
        <p:grpSpPr>
          <a:xfrm>
            <a:off x="179512" y="4221088"/>
            <a:ext cx="7795029" cy="2376264"/>
            <a:chOff x="270055" y="4486538"/>
            <a:chExt cx="7318166" cy="199282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055" y="4486538"/>
              <a:ext cx="2776525" cy="1992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" name="Group 27"/>
            <p:cNvGrpSpPr/>
            <p:nvPr/>
          </p:nvGrpSpPr>
          <p:grpSpPr>
            <a:xfrm>
              <a:off x="2835876" y="5831891"/>
              <a:ext cx="4752345" cy="307777"/>
              <a:chOff x="2835876" y="5831891"/>
              <a:chExt cx="4752345" cy="307777"/>
            </a:xfrm>
          </p:grpSpPr>
          <p:cxnSp>
            <p:nvCxnSpPr>
              <p:cNvPr id="21" name="Straight Arrow Connector 20"/>
              <p:cNvCxnSpPr/>
              <p:nvPr/>
            </p:nvCxnSpPr>
            <p:spPr>
              <a:xfrm>
                <a:off x="2837380" y="5976126"/>
                <a:ext cx="801685" cy="454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>
                <a:off x="2835876" y="5877272"/>
                <a:ext cx="0" cy="17136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3649450" y="5831891"/>
                <a:ext cx="39387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b="1" dirty="0" smtClean="0">
                    <a:solidFill>
                      <a:srgbClr val="FF0000"/>
                    </a:solidFill>
                  </a:rPr>
                  <a:t>Saturation models</a:t>
                </a:r>
                <a:r>
                  <a:rPr lang="en-US" sz="1400" b="1" dirty="0" smtClean="0">
                    <a:solidFill>
                      <a:srgbClr val="FF0000"/>
                    </a:solidFill>
                  </a:rPr>
                  <a:t>: few of them saturate too much</a:t>
                </a:r>
                <a:endParaRPr lang="it-IT" sz="1400" b="1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31" name="Straight Arrow Connector 30"/>
            <p:cNvCxnSpPr/>
            <p:nvPr/>
          </p:nvCxnSpPr>
          <p:spPr>
            <a:xfrm>
              <a:off x="2834211" y="5517232"/>
              <a:ext cx="801685" cy="454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3662276" y="5338805"/>
              <a:ext cx="15796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 smtClean="0">
                  <a:solidFill>
                    <a:srgbClr val="FF0000"/>
                  </a:solidFill>
                </a:rPr>
                <a:t>Too strong rise</a:t>
              </a:r>
              <a:endParaRPr lang="it-IT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724128" y="5224554"/>
            <a:ext cx="3352841" cy="369332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  <a:r>
              <a:rPr lang="en-US" dirty="0" err="1" smtClean="0"/>
              <a:t>dN</a:t>
            </a:r>
            <a:r>
              <a:rPr lang="en-US" dirty="0" smtClean="0"/>
              <a:t>/d</a:t>
            </a:r>
            <a:r>
              <a:rPr lang="en-US" dirty="0" smtClean="0">
                <a:latin typeface="Symbol" pitchFamily="18" charset="2"/>
              </a:rPr>
              <a:t>h&gt; = </a:t>
            </a:r>
            <a:r>
              <a:rPr lang="en-US" dirty="0" smtClean="0"/>
              <a:t>1584 ±4(stat) ±76(sys)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770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4840" y="4942909"/>
            <a:ext cx="8439647" cy="646331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The power-law </a:t>
            </a:r>
            <a:r>
              <a:rPr lang="en-US" dirty="0" err="1"/>
              <a:t>behaviour</a:t>
            </a:r>
            <a:r>
              <a:rPr lang="en-US" dirty="0"/>
              <a:t> in AA </a:t>
            </a:r>
            <a:r>
              <a:rPr lang="en-US" dirty="0" smtClean="0"/>
              <a:t>is </a:t>
            </a:r>
            <a:r>
              <a:rPr lang="en-US" dirty="0"/>
              <a:t>different from </a:t>
            </a:r>
            <a:r>
              <a:rPr lang="en-US" dirty="0" smtClean="0"/>
              <a:t>pp.</a:t>
            </a:r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/>
              <a:t>energy dependence </a:t>
            </a:r>
            <a:r>
              <a:rPr lang="en-US" dirty="0" smtClean="0"/>
              <a:t>is steeper </a:t>
            </a:r>
            <a:r>
              <a:rPr lang="en-US" dirty="0"/>
              <a:t>for heavy-ion </a:t>
            </a:r>
            <a:r>
              <a:rPr lang="en-US" dirty="0" smtClean="0"/>
              <a:t>collisions than for </a:t>
            </a:r>
            <a:r>
              <a:rPr lang="en-US" dirty="0" err="1" smtClean="0"/>
              <a:t>pp</a:t>
            </a:r>
            <a:r>
              <a:rPr lang="en-US" dirty="0" smtClean="0"/>
              <a:t> and </a:t>
            </a:r>
            <a:r>
              <a:rPr lang="en-US" dirty="0" err="1" smtClean="0"/>
              <a:t>pA</a:t>
            </a:r>
            <a:r>
              <a:rPr lang="en-US" dirty="0" smtClean="0"/>
              <a:t> collisions</a:t>
            </a:r>
            <a:r>
              <a:rPr lang="en-US" dirty="0"/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118" y="574590"/>
            <a:ext cx="4305994" cy="415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796136" y="2691693"/>
            <a:ext cx="2404826" cy="369332"/>
          </a:xfrm>
          <a:prstGeom prst="rect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FF00"/>
                </a:solidFill>
              </a:rPr>
              <a:t>PRL 110, 032301 (2013)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7335" y="5805264"/>
            <a:ext cx="4227696" cy="646331"/>
          </a:xfrm>
          <a:prstGeom prst="rect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FF00"/>
                </a:solidFill>
              </a:rPr>
              <a:t>Q</a:t>
            </a:r>
            <a:r>
              <a:rPr lang="it-IT" baseline="30000" dirty="0">
                <a:solidFill>
                  <a:srgbClr val="FFFF00"/>
                </a:solidFill>
              </a:rPr>
              <a:t>2</a:t>
            </a:r>
            <a:r>
              <a:rPr lang="it-IT" baseline="-25000" dirty="0">
                <a:solidFill>
                  <a:srgbClr val="FFFF00"/>
                </a:solidFill>
              </a:rPr>
              <a:t>s</a:t>
            </a:r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~ A</a:t>
            </a:r>
            <a:r>
              <a:rPr lang="en-US" baseline="30000" dirty="0">
                <a:solidFill>
                  <a:srgbClr val="FFFF00"/>
                </a:solidFill>
              </a:rPr>
              <a:t>1/3</a:t>
            </a:r>
            <a:r>
              <a:rPr lang="en-US" dirty="0">
                <a:solidFill>
                  <a:srgbClr val="FFFF00"/>
                </a:solidFill>
              </a:rPr>
              <a:t> / </a:t>
            </a:r>
            <a:r>
              <a:rPr lang="en-US" dirty="0" smtClean="0">
                <a:solidFill>
                  <a:srgbClr val="FFFF00"/>
                </a:solidFill>
              </a:rPr>
              <a:t>x</a:t>
            </a:r>
            <a:r>
              <a:rPr lang="en-US" baseline="30000" dirty="0" smtClean="0">
                <a:solidFill>
                  <a:srgbClr val="FFFF00"/>
                </a:solidFill>
                <a:latin typeface="Symbol" pitchFamily="18" charset="2"/>
              </a:rPr>
              <a:t>l </a:t>
            </a:r>
            <a:r>
              <a:rPr lang="en-US" dirty="0" smtClean="0">
                <a:solidFill>
                  <a:srgbClr val="FFFF00"/>
                </a:solidFill>
                <a:latin typeface="Symbol" pitchFamily="18" charset="2"/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fit to Hera data gives </a:t>
            </a:r>
            <a:r>
              <a:rPr lang="en-US" dirty="0" smtClean="0">
                <a:solidFill>
                  <a:srgbClr val="FFFF00"/>
                </a:solidFill>
                <a:latin typeface="Symbol" pitchFamily="18" charset="2"/>
                <a:sym typeface="Symbol"/>
              </a:rPr>
              <a:t>l ~ 0.3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dN</a:t>
            </a:r>
            <a:r>
              <a:rPr lang="en-US" dirty="0" smtClean="0">
                <a:solidFill>
                  <a:srgbClr val="FFFF00"/>
                </a:solidFill>
              </a:rPr>
              <a:t>/d</a:t>
            </a:r>
            <a:r>
              <a:rPr lang="en-US" dirty="0" smtClean="0">
                <a:solidFill>
                  <a:srgbClr val="FFFF00"/>
                </a:solidFill>
                <a:latin typeface="Symbol" pitchFamily="18" charset="2"/>
              </a:rPr>
              <a:t>h</a:t>
            </a:r>
            <a:r>
              <a:rPr lang="en-US" dirty="0" smtClean="0">
                <a:solidFill>
                  <a:srgbClr val="FFFF00"/>
                </a:solidFill>
              </a:rPr>
              <a:t> ~ (</a:t>
            </a:r>
            <a:r>
              <a:rPr lang="en-US" dirty="0" smtClean="0">
                <a:solidFill>
                  <a:srgbClr val="FFFF00"/>
                </a:solidFill>
                <a:sym typeface="Symbol"/>
              </a:rPr>
              <a:t>s) </a:t>
            </a:r>
            <a:r>
              <a:rPr lang="en-US" baseline="30000" dirty="0" smtClean="0">
                <a:solidFill>
                  <a:srgbClr val="FFFF00"/>
                </a:solidFill>
                <a:latin typeface="Symbol" pitchFamily="18" charset="2"/>
                <a:sym typeface="Symbol"/>
              </a:rPr>
              <a:t>l       </a:t>
            </a:r>
            <a:r>
              <a:rPr lang="en-US" dirty="0" smtClean="0">
                <a:solidFill>
                  <a:srgbClr val="FFFF00"/>
                </a:solidFill>
                <a:latin typeface="Symbol" pitchFamily="18" charset="2"/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FFFF00"/>
                </a:solidFill>
                <a:latin typeface="Symbol" pitchFamily="18" charset="2"/>
                <a:sym typeface="Symbol"/>
              </a:rPr>
              <a:t>l ~ 0.15*2 ~ 0.3</a:t>
            </a:r>
          </a:p>
        </p:txBody>
      </p:sp>
      <p:sp>
        <p:nvSpPr>
          <p:cNvPr id="7" name="CasellaDiTesto 8"/>
          <p:cNvSpPr txBox="1"/>
          <p:nvPr/>
        </p:nvSpPr>
        <p:spPr>
          <a:xfrm>
            <a:off x="4231153" y="49876"/>
            <a:ext cx="1005403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Pb-Pb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6/20/2013</a:t>
            </a: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E. Scapparone h3QCD2013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144E-2229-489E-B527-CB589B821120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783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17519</TotalTime>
  <Words>2391</Words>
  <Application>Microsoft Office PowerPoint</Application>
  <PresentationFormat>On-screen Show (4:3)</PresentationFormat>
  <Paragraphs>413</Paragraphs>
  <Slides>29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Office Theme</vt:lpstr>
      <vt:lpstr>Tema di Office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UPC J/ψ at central rapidity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UPC J/ψ at forward rapidity</vt:lpstr>
      <vt:lpstr>PowerPoint Presentation</vt:lpstr>
      <vt:lpstr>PowerPoint Presentation</vt:lpstr>
      <vt:lpstr>Coherent J/ψ: comparison to models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utente</dc:creator>
  <cp:lastModifiedBy>scap</cp:lastModifiedBy>
  <cp:revision>136</cp:revision>
  <dcterms:created xsi:type="dcterms:W3CDTF">2013-05-30T14:56:37Z</dcterms:created>
  <dcterms:modified xsi:type="dcterms:W3CDTF">2013-06-20T09:01:04Z</dcterms:modified>
</cp:coreProperties>
</file>