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  <p:sldMasterId id="2147483678" r:id="rId3"/>
  </p:sldMasterIdLst>
  <p:notesMasterIdLst>
    <p:notesMasterId r:id="rId34"/>
  </p:notesMasterIdLst>
  <p:sldIdLst>
    <p:sldId id="262" r:id="rId4"/>
    <p:sldId id="256" r:id="rId5"/>
    <p:sldId id="353" r:id="rId6"/>
    <p:sldId id="336" r:id="rId7"/>
    <p:sldId id="354" r:id="rId8"/>
    <p:sldId id="332" r:id="rId9"/>
    <p:sldId id="333" r:id="rId10"/>
    <p:sldId id="352" r:id="rId11"/>
    <p:sldId id="334" r:id="rId12"/>
    <p:sldId id="335" r:id="rId13"/>
    <p:sldId id="325" r:id="rId14"/>
    <p:sldId id="327" r:id="rId15"/>
    <p:sldId id="266" r:id="rId16"/>
    <p:sldId id="268" r:id="rId17"/>
    <p:sldId id="270" r:id="rId18"/>
    <p:sldId id="271" r:id="rId19"/>
    <p:sldId id="259" r:id="rId20"/>
    <p:sldId id="321" r:id="rId21"/>
    <p:sldId id="281" r:id="rId22"/>
    <p:sldId id="283" r:id="rId23"/>
    <p:sldId id="285" r:id="rId24"/>
    <p:sldId id="286" r:id="rId25"/>
    <p:sldId id="287" r:id="rId26"/>
    <p:sldId id="289" r:id="rId27"/>
    <p:sldId id="278" r:id="rId28"/>
    <p:sldId id="339" r:id="rId29"/>
    <p:sldId id="342" r:id="rId30"/>
    <p:sldId id="344" r:id="rId31"/>
    <p:sldId id="349" r:id="rId32"/>
    <p:sldId id="319" r:id="rId3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9CA"/>
    <a:srgbClr val="006600"/>
    <a:srgbClr val="060D96"/>
    <a:srgbClr val="2EF233"/>
    <a:srgbClr val="B40C9C"/>
    <a:srgbClr val="EFEB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622" autoAdjust="0"/>
  </p:normalViewPr>
  <p:slideViewPr>
    <p:cSldViewPr>
      <p:cViewPr>
        <p:scale>
          <a:sx n="80" d="100"/>
          <a:sy n="80" d="100"/>
        </p:scale>
        <p:origin x="-499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90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BDBB20-CB97-4B11-A5C8-721BAE8A03AD}" type="datetimeFigureOut">
              <a:rPr lang="cs-CZ" smtClean="0"/>
              <a:pPr/>
              <a:t>18.6.2013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7F6A0C-0661-40F0-A6D5-53E6150CED3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5943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2F4B00-E42E-4F29-98B0-AB6EF4CB7B0D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6192F0-F356-4A52-AF59-C2E2CB52DA79}" type="slidenum">
              <a:rPr lang="en-US"/>
              <a:pPr/>
              <a:t>19</a:t>
            </a:fld>
            <a:endParaRPr lang="en-US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9B326C-71CA-4CA4-AD05-6A6F712F622D}" type="slidenum">
              <a:rPr lang="en-US"/>
              <a:pPr/>
              <a:t>20</a:t>
            </a:fld>
            <a:endParaRPr lang="en-US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7CEFE2-44C4-4C42-8390-D57AD1BCDF08}" type="slidenum">
              <a:rPr lang="en-US"/>
              <a:pPr/>
              <a:t>21</a:t>
            </a:fld>
            <a:endParaRPr lang="en-US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DF4488-59AD-4BA4-8AE7-FF412BD3534A}" type="slidenum">
              <a:rPr lang="en-US"/>
              <a:pPr/>
              <a:t>22</a:t>
            </a:fld>
            <a:endParaRPr 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6FB726-C999-46D3-9E32-BCCF1E3AE614}" type="slidenum">
              <a:rPr lang="en-US"/>
              <a:pPr/>
              <a:t>23</a:t>
            </a:fld>
            <a:endParaRPr lang="en-US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A5CDD2-22AE-448E-B955-90D67FED9BED}" type="slidenum">
              <a:rPr lang="en-US"/>
              <a:pPr/>
              <a:t>24</a:t>
            </a:fld>
            <a:endParaRPr lang="en-US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F95D23E-1013-6148-8B59-A80E9BD596BA}" type="slidenum">
              <a:rPr lang="en-US"/>
              <a:pPr/>
              <a:t>26</a:t>
            </a:fld>
            <a:endParaRPr lang="en-US"/>
          </a:p>
        </p:txBody>
      </p:sp>
      <p:sp>
        <p:nvSpPr>
          <p:cNvPr id="5324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7763" y="693738"/>
            <a:ext cx="4541837" cy="34083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325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1" y="4342534"/>
            <a:ext cx="5465669" cy="409286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BF6A8-EE85-4491-9FF8-0BAD66F35B1C}" type="datetime1">
              <a:rPr lang="cs-CZ" smtClean="0"/>
              <a:t>18.6.2013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Jana Bielcikova (STAR)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6C249-7B7A-4E2C-AB85-C54E6F764F5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8072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F6881-2BEE-4D78-BCFB-70892F4C4810}" type="datetime1">
              <a:rPr lang="cs-CZ" smtClean="0"/>
              <a:t>18.6.2013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Jana Bielcikova (STAR)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6C249-7B7A-4E2C-AB85-C54E6F764F5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8902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EA3FA-1870-4692-AC70-56ED6DACCC89}" type="datetime1">
              <a:rPr lang="cs-CZ" smtClean="0"/>
              <a:t>18.6.2013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Jana Bielcikova (STAR)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6C249-7B7A-4E2C-AB85-C54E6F764F5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83396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t>Jana Bielcikova (STAR)</a:t>
            </a:r>
            <a:endParaRPr lang="cs-CZ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76456" y="6453336"/>
            <a:ext cx="648072" cy="365125"/>
          </a:xfrm>
          <a:prstGeom prst="rect">
            <a:avLst/>
          </a:prstGeom>
        </p:spPr>
        <p:txBody>
          <a:bodyPr/>
          <a:lstStyle/>
          <a:p>
            <a:fld id="{20264769-77EF-4CD0-90DE-F7D7F2D423C4}" type="slidenum">
              <a:rPr lang="cs-CZ">
                <a:solidFill>
                  <a:prstClr val="black"/>
                </a:solidFill>
              </a:rPr>
              <a:pPr/>
              <a:t>‹#›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998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ABEA4D-356A-4CBD-903B-605C6512F4FD}" type="datetime1">
              <a:rPr lang="cs-CZ" smtClean="0">
                <a:solidFill>
                  <a:prstClr val="black"/>
                </a:solidFill>
              </a:rPr>
              <a:t>18.6.2013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Jana Bielcikova (STAR)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76456" y="6309320"/>
            <a:ext cx="467544" cy="365125"/>
          </a:xfrm>
          <a:prstGeom prst="rect">
            <a:avLst/>
          </a:prstGeom>
        </p:spPr>
        <p:txBody>
          <a:bodyPr/>
          <a:lstStyle/>
          <a:p>
            <a:fld id="{20264769-77EF-4CD0-90DE-F7D7F2D423C4}" type="slidenum">
              <a:rPr lang="cs-CZ">
                <a:solidFill>
                  <a:prstClr val="black"/>
                </a:solidFill>
              </a:rPr>
              <a:pPr/>
              <a:t>‹#›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915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FD21B8-E510-4CDB-BE2A-F46AF2608772}" type="datetime1">
              <a:rPr lang="cs-CZ" smtClean="0">
                <a:solidFill>
                  <a:prstClr val="black"/>
                </a:solidFill>
              </a:rPr>
              <a:t>18.6.2013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Jana Bielcikova (STAR)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264769-77EF-4CD0-90DE-F7D7F2D423C4}" type="slidenum">
              <a:rPr lang="cs-CZ">
                <a:solidFill>
                  <a:prstClr val="black"/>
                </a:solidFill>
              </a:rPr>
              <a:pPr/>
              <a:t>‹#›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071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2E39925-6C83-45E9-A61C-DC64A2471EFA}" type="datetime1">
              <a:rPr lang="cs-CZ" smtClean="0">
                <a:solidFill>
                  <a:prstClr val="black"/>
                </a:solidFill>
              </a:rPr>
              <a:t>18.6.2013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Jana Bielcikova (STAR)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264769-77EF-4CD0-90DE-F7D7F2D423C4}" type="slidenum">
              <a:rPr lang="cs-CZ">
                <a:solidFill>
                  <a:prstClr val="black"/>
                </a:solidFill>
              </a:rPr>
              <a:pPr/>
              <a:t>‹#›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669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ABD603-6D35-464C-9862-2A70D99A5B92}" type="datetime1">
              <a:rPr lang="cs-CZ" smtClean="0">
                <a:solidFill>
                  <a:prstClr val="black"/>
                </a:solidFill>
              </a:rPr>
              <a:t>18.6.2013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Jana Bielcikova (STAR)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264769-77EF-4CD0-90DE-F7D7F2D423C4}" type="slidenum">
              <a:rPr lang="cs-CZ">
                <a:solidFill>
                  <a:prstClr val="black"/>
                </a:solidFill>
              </a:rPr>
              <a:pPr/>
              <a:t>‹#›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1341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6910BBC-1A26-4C8C-B13C-B96CCC44B04E}" type="datetime1">
              <a:rPr lang="cs-CZ" smtClean="0">
                <a:solidFill>
                  <a:prstClr val="black"/>
                </a:solidFill>
              </a:rPr>
              <a:t>18.6.2013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Jana Bielcikova (STAR)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264769-77EF-4CD0-90DE-F7D7F2D423C4}" type="slidenum">
              <a:rPr lang="cs-CZ">
                <a:solidFill>
                  <a:prstClr val="black"/>
                </a:solidFill>
              </a:rPr>
              <a:pPr/>
              <a:t>‹#›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976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7DAEE3-1394-4081-8518-85A70CD82A18}" type="datetime1">
              <a:rPr lang="cs-CZ" smtClean="0">
                <a:solidFill>
                  <a:prstClr val="black"/>
                </a:solidFill>
              </a:rPr>
              <a:t>18.6.2013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Jana Bielcikova (STAR)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264769-77EF-4CD0-90DE-F7D7F2D423C4}" type="slidenum">
              <a:rPr lang="cs-CZ">
                <a:solidFill>
                  <a:prstClr val="black"/>
                </a:solidFill>
              </a:rPr>
              <a:pPr/>
              <a:t>‹#›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2547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0A5F14-D9C7-43C8-83DD-7FB105D96E49}" type="datetime1">
              <a:rPr lang="cs-CZ" smtClean="0">
                <a:solidFill>
                  <a:prstClr val="black"/>
                </a:solidFill>
              </a:rPr>
              <a:t>18.6.2013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Jana Bielcikova (STAR)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264769-77EF-4CD0-90DE-F7D7F2D423C4}" type="slidenum">
              <a:rPr lang="cs-CZ">
                <a:solidFill>
                  <a:prstClr val="black"/>
                </a:solidFill>
              </a:rPr>
              <a:pPr/>
              <a:t>‹#›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056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E2A89-9EA4-44A6-8380-BB5D37F0A66A}" type="datetime1">
              <a:rPr lang="cs-CZ" smtClean="0"/>
              <a:t>18.6.2013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Jana Bielcikova (STAR)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6C249-7B7A-4E2C-AB85-C54E6F764F5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89645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8CF70D-59E1-44BD-8D8E-BF0BD647AF62}" type="datetime1">
              <a:rPr lang="cs-CZ" smtClean="0">
                <a:solidFill>
                  <a:prstClr val="black"/>
                </a:solidFill>
              </a:rPr>
              <a:t>18.6.2013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Jana Bielcikova (STAR)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264769-77EF-4CD0-90DE-F7D7F2D423C4}" type="slidenum">
              <a:rPr lang="cs-CZ">
                <a:solidFill>
                  <a:prstClr val="black"/>
                </a:solidFill>
              </a:rPr>
              <a:pPr/>
              <a:t>‹#›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9419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39DB4A-7854-46B4-B2FA-AB11D82578BA}" type="datetime1">
              <a:rPr lang="cs-CZ" smtClean="0">
                <a:solidFill>
                  <a:prstClr val="black"/>
                </a:solidFill>
              </a:rPr>
              <a:t>18.6.2013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Jana Bielcikova (STAR)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264769-77EF-4CD0-90DE-F7D7F2D423C4}" type="slidenum">
              <a:rPr lang="cs-CZ">
                <a:solidFill>
                  <a:prstClr val="black"/>
                </a:solidFill>
              </a:rPr>
              <a:pPr/>
              <a:t>‹#›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7247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ACDA470-014B-4524-92AC-AB23AB056C1F}" type="datetime1">
              <a:rPr lang="cs-CZ" smtClean="0">
                <a:solidFill>
                  <a:prstClr val="black"/>
                </a:solidFill>
              </a:rPr>
              <a:t>18.6.2013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Jana Bielcikova (STAR)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264769-77EF-4CD0-90DE-F7D7F2D423C4}" type="slidenum">
              <a:rPr lang="cs-CZ">
                <a:solidFill>
                  <a:prstClr val="black"/>
                </a:solidFill>
              </a:rPr>
              <a:pPr/>
              <a:t>‹#›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1051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685800" y="609600"/>
            <a:ext cx="7770813" cy="548481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9942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481763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5BA296-295C-4AA2-90B0-1DDA08F90CED}" type="datetime1">
              <a:rPr lang="cs-CZ" smtClean="0">
                <a:solidFill>
                  <a:prstClr val="black"/>
                </a:solidFill>
              </a:rPr>
              <a:t>18.6.2013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Jana Bielcikova (STAR)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481763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7EF0F6-2974-4BD2-9984-217F0143517D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642758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76200" y="653415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D933BC-E174-41E7-8DF1-D76AE0838C45}" type="datetime1">
              <a:rPr lang="cs-CZ" smtClean="0">
                <a:solidFill>
                  <a:prstClr val="black"/>
                </a:solidFill>
              </a:rPr>
              <a:t>18.6.2013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3124200" y="638175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Jana Bielcikova (STAR)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391540-472A-4CEF-AA39-C02936E28C61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609653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76200" y="653415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C3E110F-7457-49C0-9DFC-5344D30E9EAF}" type="datetime1">
              <a:rPr lang="cs-CZ" smtClean="0">
                <a:solidFill>
                  <a:prstClr val="black"/>
                </a:solidFill>
              </a:rPr>
              <a:t>18.6.2013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38175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Jana Bielcikova (STAR)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8F98A7E-A0FC-45D6-801E-9B90B38FDA8E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486376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7954963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E083982-2D05-4DF1-86BF-E72310B034ED}" type="datetime1">
              <a:rPr lang="cs-CZ" smtClean="0">
                <a:solidFill>
                  <a:prstClr val="black"/>
                </a:solidFill>
              </a:rPr>
              <a:t>18.6.2013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924050" y="6381750"/>
            <a:ext cx="5038725" cy="274638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Jana Bielcikova (STAR)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902450" y="638175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7A8ADE9-7639-4B76-8EF7-B58AADC82F8B}" type="slidenum">
              <a:rPr lang="de-DE">
                <a:solidFill>
                  <a:prstClr val="black"/>
                </a:solidFill>
              </a:rPr>
              <a:pPr/>
              <a:t>‹#›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2767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Jana Bielcikova (STAR)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471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t>Jana Bielcikova (STAR)</a:t>
            </a:r>
            <a:endParaRPr lang="cs-CZ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76456" y="6453336"/>
            <a:ext cx="648072" cy="365125"/>
          </a:xfrm>
          <a:prstGeom prst="rect">
            <a:avLst/>
          </a:prstGeom>
        </p:spPr>
        <p:txBody>
          <a:bodyPr/>
          <a:lstStyle/>
          <a:p>
            <a:fld id="{20264769-77EF-4CD0-90DE-F7D7F2D423C4}" type="slidenum">
              <a:rPr lang="cs-CZ">
                <a:solidFill>
                  <a:prstClr val="black"/>
                </a:solidFill>
              </a:rPr>
              <a:pPr/>
              <a:t>‹#›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779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B02D8-C672-4693-9251-7F88EB65A33A}" type="datetime1">
              <a:rPr lang="cs-CZ" smtClean="0"/>
              <a:t>18.6.2013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Jana Bielcikova (STAR)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6C249-7B7A-4E2C-AB85-C54E6F764F5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22425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EFB0E2-BE5B-4138-805B-25686D9AB5F9}" type="datetime1">
              <a:rPr lang="cs-CZ" smtClean="0">
                <a:solidFill>
                  <a:prstClr val="black"/>
                </a:solidFill>
              </a:rPr>
              <a:t>18.6.2013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Jana Bielcikova (STAR)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76456" y="6309320"/>
            <a:ext cx="467544" cy="365125"/>
          </a:xfrm>
          <a:prstGeom prst="rect">
            <a:avLst/>
          </a:prstGeom>
        </p:spPr>
        <p:txBody>
          <a:bodyPr/>
          <a:lstStyle/>
          <a:p>
            <a:fld id="{20264769-77EF-4CD0-90DE-F7D7F2D423C4}" type="slidenum">
              <a:rPr lang="cs-CZ">
                <a:solidFill>
                  <a:prstClr val="black"/>
                </a:solidFill>
              </a:rPr>
              <a:pPr/>
              <a:t>‹#›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557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21D46D3-9F7B-4983-A131-F3521D4BF803}" type="datetime1">
              <a:rPr lang="cs-CZ" smtClean="0">
                <a:solidFill>
                  <a:prstClr val="black"/>
                </a:solidFill>
              </a:rPr>
              <a:t>18.6.2013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Jana Bielcikova (STAR)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264769-77EF-4CD0-90DE-F7D7F2D423C4}" type="slidenum">
              <a:rPr lang="cs-CZ">
                <a:solidFill>
                  <a:prstClr val="black"/>
                </a:solidFill>
              </a:rPr>
              <a:pPr/>
              <a:t>‹#›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315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324530-2A81-4523-852F-E654730B2317}" type="datetime1">
              <a:rPr lang="cs-CZ" smtClean="0">
                <a:solidFill>
                  <a:prstClr val="black"/>
                </a:solidFill>
              </a:rPr>
              <a:t>18.6.2013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Jana Bielcikova (STAR)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264769-77EF-4CD0-90DE-F7D7F2D423C4}" type="slidenum">
              <a:rPr lang="cs-CZ">
                <a:solidFill>
                  <a:prstClr val="black"/>
                </a:solidFill>
              </a:rPr>
              <a:pPr/>
              <a:t>‹#›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331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B499118-410F-4394-8CDC-5E760749BF77}" type="datetime1">
              <a:rPr lang="cs-CZ" smtClean="0">
                <a:solidFill>
                  <a:prstClr val="black"/>
                </a:solidFill>
              </a:rPr>
              <a:t>18.6.2013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Jana Bielcikova (STAR)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264769-77EF-4CD0-90DE-F7D7F2D423C4}" type="slidenum">
              <a:rPr lang="cs-CZ">
                <a:solidFill>
                  <a:prstClr val="black"/>
                </a:solidFill>
              </a:rPr>
              <a:pPr/>
              <a:t>‹#›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4041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84D6B0-EE07-48D1-B0F7-52C91A127577}" type="datetime1">
              <a:rPr lang="cs-CZ" smtClean="0">
                <a:solidFill>
                  <a:prstClr val="black"/>
                </a:solidFill>
              </a:rPr>
              <a:t>18.6.2013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Jana Bielcikova (STAR)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264769-77EF-4CD0-90DE-F7D7F2D423C4}" type="slidenum">
              <a:rPr lang="cs-CZ">
                <a:solidFill>
                  <a:prstClr val="black"/>
                </a:solidFill>
              </a:rPr>
              <a:pPr/>
              <a:t>‹#›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534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235CE7-67C1-408D-A8D8-7D1A1EF5ADA7}" type="datetime1">
              <a:rPr lang="cs-CZ" smtClean="0">
                <a:solidFill>
                  <a:prstClr val="black"/>
                </a:solidFill>
              </a:rPr>
              <a:t>18.6.2013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Jana Bielcikova (STAR)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264769-77EF-4CD0-90DE-F7D7F2D423C4}" type="slidenum">
              <a:rPr lang="cs-CZ">
                <a:solidFill>
                  <a:prstClr val="black"/>
                </a:solidFill>
              </a:rPr>
              <a:pPr/>
              <a:t>‹#›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1012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6C9E9C-A39D-43B9-9807-25BA772CAC1A}" type="datetime1">
              <a:rPr lang="cs-CZ" smtClean="0">
                <a:solidFill>
                  <a:prstClr val="black"/>
                </a:solidFill>
              </a:rPr>
              <a:t>18.6.2013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Jana Bielcikova (STAR)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264769-77EF-4CD0-90DE-F7D7F2D423C4}" type="slidenum">
              <a:rPr lang="cs-CZ">
                <a:solidFill>
                  <a:prstClr val="black"/>
                </a:solidFill>
              </a:rPr>
              <a:pPr/>
              <a:t>‹#›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1814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46EE7A-E3D6-4C4E-BE5A-372BD94746A9}" type="datetime1">
              <a:rPr lang="cs-CZ" smtClean="0">
                <a:solidFill>
                  <a:prstClr val="black"/>
                </a:solidFill>
              </a:rPr>
              <a:t>18.6.2013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Jana Bielcikova (STAR)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264769-77EF-4CD0-90DE-F7D7F2D423C4}" type="slidenum">
              <a:rPr lang="cs-CZ">
                <a:solidFill>
                  <a:prstClr val="black"/>
                </a:solidFill>
              </a:rPr>
              <a:pPr/>
              <a:t>‹#›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3582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2DBF77-E6EF-43A6-B2B3-AAAC5CCBF690}" type="datetime1">
              <a:rPr lang="cs-CZ" smtClean="0">
                <a:solidFill>
                  <a:prstClr val="black"/>
                </a:solidFill>
              </a:rPr>
              <a:t>18.6.2013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Jana Bielcikova (STAR)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264769-77EF-4CD0-90DE-F7D7F2D423C4}" type="slidenum">
              <a:rPr lang="cs-CZ">
                <a:solidFill>
                  <a:prstClr val="black"/>
                </a:solidFill>
              </a:rPr>
              <a:pPr/>
              <a:t>‹#›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284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767EE2-4514-47B8-A211-6CBCF060E566}" type="datetime1">
              <a:rPr lang="cs-CZ" smtClean="0">
                <a:solidFill>
                  <a:prstClr val="black"/>
                </a:solidFill>
              </a:rPr>
              <a:t>18.6.2013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Jana Bielcikova (STAR)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264769-77EF-4CD0-90DE-F7D7F2D423C4}" type="slidenum">
              <a:rPr lang="cs-CZ">
                <a:solidFill>
                  <a:prstClr val="black"/>
                </a:solidFill>
              </a:rPr>
              <a:pPr/>
              <a:t>‹#›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184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545D7-C26B-4F05-9469-02F3AD3B3B54}" type="datetime1">
              <a:rPr lang="cs-CZ" smtClean="0"/>
              <a:t>18.6.2013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Jana Bielcikova (STAR)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6C249-7B7A-4E2C-AB85-C54E6F764F5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69889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685800" y="609600"/>
            <a:ext cx="7770813" cy="548481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3154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481763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374897-855A-4B28-A8A1-3216A9218B6D}" type="datetime1">
              <a:rPr lang="cs-CZ" smtClean="0">
                <a:solidFill>
                  <a:prstClr val="black"/>
                </a:solidFill>
              </a:rPr>
              <a:t>18.6.2013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Jana Bielcikova (STAR)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481763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7EF0F6-2974-4BD2-9984-217F0143517D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354859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76200" y="653415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66F929-4943-4165-A940-376BE26B1722}" type="datetime1">
              <a:rPr lang="cs-CZ" smtClean="0">
                <a:solidFill>
                  <a:prstClr val="black"/>
                </a:solidFill>
              </a:rPr>
              <a:t>18.6.2013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3124200" y="638175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Jana Bielcikova (STAR)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391540-472A-4CEF-AA39-C02936E28C61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10711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76200" y="653415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8AEAC10-DA52-46F5-BD4A-47A56C93DBD2}" type="datetime1">
              <a:rPr lang="cs-CZ" smtClean="0">
                <a:solidFill>
                  <a:prstClr val="black"/>
                </a:solidFill>
              </a:rPr>
              <a:t>18.6.2013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38175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Jana Bielcikova (STAR)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8F98A7E-A0FC-45D6-801E-9B90B38FDA8E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459234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7954963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C274142-0488-4496-8B07-5DDE8B67F201}" type="datetime1">
              <a:rPr lang="cs-CZ" smtClean="0">
                <a:solidFill>
                  <a:prstClr val="black"/>
                </a:solidFill>
              </a:rPr>
              <a:t>18.6.2013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924050" y="6381750"/>
            <a:ext cx="5038725" cy="274638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Jana Bielcikova (STAR)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902450" y="638175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7A8ADE9-7639-4B76-8EF7-B58AADC82F8B}" type="slidenum">
              <a:rPr lang="de-DE">
                <a:solidFill>
                  <a:prstClr val="black"/>
                </a:solidFill>
              </a:rPr>
              <a:pPr/>
              <a:t>‹#›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7733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Jana Bielcikova (STAR)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146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CD039-6B6B-4CC1-9897-F7EDCC2F7FAE}" type="datetime1">
              <a:rPr lang="cs-CZ" smtClean="0"/>
              <a:t>18.6.2013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Jana Bielcikova (STAR)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6C249-7B7A-4E2C-AB85-C54E6F764F5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9955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16D1-19CE-4755-B7DB-B1EDF85E5A30}" type="datetime1">
              <a:rPr lang="cs-CZ" smtClean="0"/>
              <a:t>18.6.2013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Jana Bielcikova (STAR)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6C249-7B7A-4E2C-AB85-C54E6F764F5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5355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0F39D-08C8-4F0B-BB3B-F2C3FEF165F5}" type="datetime1">
              <a:rPr lang="cs-CZ" smtClean="0"/>
              <a:t>18.6.2013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Jana Bielcikova (STAR)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6C249-7B7A-4E2C-AB85-C54E6F764F5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0106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D1AC0-DAEB-4E3B-AE7E-E071E27BE94F}" type="datetime1">
              <a:rPr lang="cs-CZ" smtClean="0"/>
              <a:t>18.6.2013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Jana Bielcikova (STAR)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6C249-7B7A-4E2C-AB85-C54E6F764F5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5326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19E67-326F-45B7-BE39-EA8ED418B4E2}" type="datetime1">
              <a:rPr lang="cs-CZ" smtClean="0"/>
              <a:t>18.6.2013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Jana Bielcikova (STAR)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6C249-7B7A-4E2C-AB85-C54E6F764F5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2876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08429-93A0-45CA-8A5A-1811D17B7D83}" type="datetime1">
              <a:rPr lang="cs-CZ" smtClean="0"/>
              <a:t>18.6.2013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Jana Bielcikova (STAR)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6C249-7B7A-4E2C-AB85-C54E6F764F5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248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Jana Bielcikova (STAR)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622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Jana Bielcikova (STAR)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953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4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2.png"/><Relationship Id="rId9" Type="http://schemas.openxmlformats.org/officeDocument/2006/relationships/image" Target="../media/image41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8" y="548680"/>
            <a:ext cx="8643998" cy="152400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Latest 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results on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triangular flow, correlations 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and jets from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STAR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 smtClean="0"/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052736"/>
            <a:ext cx="9144000" cy="1752600"/>
          </a:xfrm>
        </p:spPr>
        <p:txBody>
          <a:bodyPr>
            <a:noAutofit/>
          </a:bodyPr>
          <a:lstStyle/>
          <a:p>
            <a:pPr eaLnBrk="1" hangingPunct="1"/>
            <a:endParaRPr lang="sk-SK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/>
            <a:endParaRPr lang="en-US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sk-SK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Jana Biel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cikova</a:t>
            </a: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(for the STAR Collaboration)</a:t>
            </a: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ts val="0"/>
              </a:spcBef>
            </a:pPr>
            <a:endParaRPr lang="en-US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ts val="0"/>
              </a:spcBef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Nuclear Physics Institute ASCR</a:t>
            </a:r>
          </a:p>
          <a:p>
            <a:pPr eaLnBrk="1" hangingPunct="1">
              <a:spcBef>
                <a:spcPts val="0"/>
              </a:spcBef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Czech Republic</a:t>
            </a:r>
          </a:p>
          <a:p>
            <a:pPr eaLnBrk="1" hangingPunct="1"/>
            <a:endParaRPr lang="sk-SK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/>
            <a:endParaRPr lang="en-US" sz="24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/>
            <a:endParaRPr lang="en-US" dirty="0" smtClean="0">
              <a:solidFill>
                <a:srgbClr val="0070C0"/>
              </a:solidFill>
            </a:endParaRPr>
          </a:p>
        </p:txBody>
      </p:sp>
      <p:pic>
        <p:nvPicPr>
          <p:cNvPr id="9" name="Obrázek 8" descr="STAR.gif"/>
          <p:cNvPicPr preferRelativeResize="0"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33174" y="4221088"/>
            <a:ext cx="1889469" cy="1911076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1398548" y="6372699"/>
            <a:ext cx="65587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h3QCD workshop, </a:t>
            </a:r>
            <a:r>
              <a:rPr lang="cs-CZ" sz="2000" dirty="0" smtClean="0"/>
              <a:t>ECT*</a:t>
            </a:r>
            <a:r>
              <a:rPr lang="en-US" sz="2000" dirty="0" smtClean="0"/>
              <a:t>, </a:t>
            </a:r>
            <a:r>
              <a:rPr lang="cs-CZ" sz="2000" dirty="0" err="1" smtClean="0"/>
              <a:t>Trento</a:t>
            </a:r>
            <a:r>
              <a:rPr lang="cs-CZ" sz="2000" dirty="0"/>
              <a:t>, </a:t>
            </a:r>
            <a:r>
              <a:rPr lang="en-US" sz="2000" dirty="0" smtClean="0"/>
              <a:t>Italy, </a:t>
            </a:r>
            <a:r>
              <a:rPr lang="cs-CZ" sz="2000" dirty="0" smtClean="0"/>
              <a:t>June 17-21</a:t>
            </a:r>
            <a:r>
              <a:rPr lang="en-US" sz="2000" dirty="0" smtClean="0"/>
              <a:t>, 2013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21151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Comparison of v</a:t>
            </a:r>
            <a:r>
              <a:rPr lang="en-US" sz="3600" baseline="-25000" dirty="0" smtClean="0"/>
              <a:t>3</a:t>
            </a:r>
            <a:r>
              <a:rPr lang="en-US" sz="3600" dirty="0" smtClean="0"/>
              <a:t> to other experiments</a:t>
            </a:r>
            <a:endParaRPr lang="cs-CZ" sz="36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150" y="1094006"/>
            <a:ext cx="4641850" cy="523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6601953" y="764704"/>
            <a:ext cx="23222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STAR, arXiv:1301.2187</a:t>
            </a:r>
            <a:endParaRPr lang="cs-CZ" sz="1600" i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179512" y="1484783"/>
            <a:ext cx="453540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STAR data for v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{TPC} agree well with</a:t>
            </a:r>
          </a:p>
          <a:p>
            <a:r>
              <a:rPr lang="en-US" sz="2000" dirty="0" smtClean="0"/>
              <a:t>PHENIX v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{RXN}</a:t>
            </a:r>
          </a:p>
          <a:p>
            <a:r>
              <a:rPr lang="en-US" sz="2000" dirty="0" smtClean="0">
                <a:solidFill>
                  <a:srgbClr val="C00000"/>
                </a:solidFill>
              </a:rPr>
              <a:t>BUT:</a:t>
            </a:r>
            <a:r>
              <a:rPr lang="en-US" sz="2000" dirty="0" smtClean="0"/>
              <a:t>  RXN acceptance: 1&lt;</a:t>
            </a:r>
            <a:r>
              <a:rPr lang="en-US" sz="2000" dirty="0" smtClean="0">
                <a:latin typeface="Symbol" pitchFamily="18" charset="2"/>
              </a:rPr>
              <a:t>h</a:t>
            </a:r>
            <a:r>
              <a:rPr lang="en-US" sz="2000" dirty="0" smtClean="0"/>
              <a:t>&lt;2.8 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   i.e. &lt;</a:t>
            </a:r>
            <a:r>
              <a:rPr lang="en-US" sz="2000" dirty="0">
                <a:latin typeface="Symbol" pitchFamily="18" charset="2"/>
              </a:rPr>
              <a:t>h</a:t>
            </a:r>
            <a:r>
              <a:rPr lang="en-US" sz="2000" dirty="0" smtClean="0"/>
              <a:t>&gt; of RXN </a:t>
            </a:r>
            <a:r>
              <a:rPr lang="en-US" sz="2000" dirty="0"/>
              <a:t>&gt;</a:t>
            </a:r>
            <a:r>
              <a:rPr lang="en-US" sz="2000" dirty="0" smtClean="0"/>
              <a:t> TPC (?)</a:t>
            </a:r>
            <a:r>
              <a:rPr lang="en-US" dirty="0" smtClean="0"/>
              <a:t> 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Jana Bielcikova (STAR)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712968" y="6448251"/>
            <a:ext cx="467544" cy="365125"/>
          </a:xfrm>
        </p:spPr>
        <p:txBody>
          <a:bodyPr/>
          <a:lstStyle/>
          <a:p>
            <a:fld id="{20264769-77EF-4CD0-90DE-F7D7F2D423C4}" type="slidenum">
              <a:rPr lang="cs-CZ" sz="14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/>
              <a:t>10</a:t>
            </a:fld>
            <a:endParaRPr lang="cs-CZ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179512" y="3068960"/>
            <a:ext cx="4328429" cy="34470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Surprisingly good agreement also</a:t>
            </a:r>
          </a:p>
          <a:p>
            <a:r>
              <a:rPr lang="en-US" sz="2000" dirty="0" smtClean="0"/>
              <a:t>with the LHC experiments (?):</a:t>
            </a:r>
          </a:p>
          <a:p>
            <a:endParaRPr lang="en-US" sz="2000" dirty="0"/>
          </a:p>
          <a:p>
            <a:r>
              <a:rPr lang="en-US" sz="2000" dirty="0" smtClean="0"/>
              <a:t>ALICE v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 </a:t>
            </a:r>
            <a:r>
              <a:rPr lang="cs-CZ" sz="2000" dirty="0" err="1" smtClean="0"/>
              <a:t>for</a:t>
            </a:r>
            <a:r>
              <a:rPr lang="cs-CZ" sz="2000" dirty="0" smtClean="0"/>
              <a:t> </a:t>
            </a:r>
            <a:r>
              <a:rPr lang="en-US" sz="2000" dirty="0" smtClean="0"/>
              <a:t>|</a:t>
            </a:r>
            <a:r>
              <a:rPr lang="en-US" sz="2000" dirty="0" smtClean="0">
                <a:latin typeface="Symbol" pitchFamily="18" charset="2"/>
              </a:rPr>
              <a:t>h| </a:t>
            </a:r>
            <a:r>
              <a:rPr lang="cs-CZ" sz="2000" dirty="0" smtClean="0"/>
              <a:t>&lt;0</a:t>
            </a:r>
            <a:r>
              <a:rPr lang="en-US" sz="2000" dirty="0" smtClean="0"/>
              <a:t>.</a:t>
            </a:r>
            <a:r>
              <a:rPr lang="cs-CZ" sz="2000" dirty="0" smtClean="0"/>
              <a:t>8 </a:t>
            </a:r>
            <a:r>
              <a:rPr lang="cs-CZ" sz="2000" dirty="0"/>
              <a:t>and </a:t>
            </a:r>
            <a:r>
              <a:rPr lang="en-US" sz="2000" dirty="0" smtClean="0"/>
              <a:t>|</a:t>
            </a:r>
            <a:r>
              <a:rPr lang="en-US" sz="2000" dirty="0" smtClean="0">
                <a:latin typeface="Symbol" pitchFamily="18" charset="2"/>
              </a:rPr>
              <a:t>Dh| </a:t>
            </a:r>
            <a:r>
              <a:rPr lang="cs-CZ" sz="2000" dirty="0" smtClean="0"/>
              <a:t>&gt;1</a:t>
            </a:r>
            <a:endParaRPr lang="en-US" sz="2000" dirty="0" smtClean="0"/>
          </a:p>
          <a:p>
            <a:r>
              <a:rPr lang="en-US" sz="2000" dirty="0" smtClean="0"/>
              <a:t>ATLAS </a:t>
            </a:r>
            <a:r>
              <a:rPr lang="en-US" sz="2000" dirty="0"/>
              <a:t>v</a:t>
            </a:r>
            <a:r>
              <a:rPr lang="en-US" sz="2000" baseline="-25000" dirty="0"/>
              <a:t>3</a:t>
            </a:r>
            <a:r>
              <a:rPr lang="en-US" sz="2000" dirty="0"/>
              <a:t> </a:t>
            </a:r>
            <a:r>
              <a:rPr lang="cs-CZ" sz="2000" dirty="0" err="1"/>
              <a:t>for</a:t>
            </a:r>
            <a:r>
              <a:rPr lang="cs-CZ" sz="2000" dirty="0"/>
              <a:t> </a:t>
            </a:r>
            <a:r>
              <a:rPr lang="en-US" sz="2000" dirty="0"/>
              <a:t>|</a:t>
            </a:r>
            <a:r>
              <a:rPr lang="en-US" sz="2000" dirty="0">
                <a:latin typeface="Symbol" pitchFamily="18" charset="2"/>
              </a:rPr>
              <a:t>h| </a:t>
            </a:r>
            <a:r>
              <a:rPr lang="cs-CZ" sz="2000" dirty="0" smtClean="0"/>
              <a:t>&lt;</a:t>
            </a:r>
            <a:r>
              <a:rPr lang="en-US" sz="2000" dirty="0" smtClean="0"/>
              <a:t>2.5</a:t>
            </a:r>
            <a:r>
              <a:rPr lang="cs-CZ" sz="2000" dirty="0" smtClean="0"/>
              <a:t> </a:t>
            </a:r>
            <a:r>
              <a:rPr lang="cs-CZ" sz="2000" dirty="0"/>
              <a:t>and </a:t>
            </a:r>
            <a:r>
              <a:rPr lang="en-US" sz="2000" dirty="0"/>
              <a:t>|</a:t>
            </a:r>
            <a:r>
              <a:rPr lang="en-US" sz="2000" dirty="0">
                <a:latin typeface="Symbol" pitchFamily="18" charset="2"/>
              </a:rPr>
              <a:t>Dh| </a:t>
            </a:r>
            <a:r>
              <a:rPr lang="cs-CZ" sz="2000" dirty="0" smtClean="0"/>
              <a:t>&gt;</a:t>
            </a:r>
            <a:r>
              <a:rPr lang="en-US" sz="2000" dirty="0" smtClean="0"/>
              <a:t>2.5</a:t>
            </a:r>
          </a:p>
          <a:p>
            <a:endParaRPr lang="en-US" sz="2000" dirty="0"/>
          </a:p>
          <a:p>
            <a:r>
              <a:rPr lang="en-US" sz="2000" dirty="0" smtClean="0">
                <a:solidFill>
                  <a:srgbClr val="C00000"/>
                </a:solidFill>
              </a:rPr>
              <a:t>BUT:</a:t>
            </a:r>
            <a:r>
              <a:rPr lang="en-US" sz="2000" dirty="0" smtClean="0"/>
              <a:t> fluctuations are expected to be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  largely independent of collision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  energy </a:t>
            </a:r>
            <a:r>
              <a:rPr lang="en-US" sz="2000" dirty="0" smtClean="0">
                <a:sym typeface="Wingdings" pitchFamily="2" charset="2"/>
              </a:rPr>
              <a:t></a:t>
            </a:r>
            <a:endParaRPr lang="en-US" sz="2000" dirty="0"/>
          </a:p>
          <a:p>
            <a:endParaRPr lang="en-US" sz="2000" dirty="0" smtClean="0"/>
          </a:p>
          <a:p>
            <a:r>
              <a:rPr lang="en-US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34684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8712968" y="6492875"/>
            <a:ext cx="467544" cy="365125"/>
          </a:xfrm>
        </p:spPr>
        <p:txBody>
          <a:bodyPr/>
          <a:lstStyle/>
          <a:p>
            <a:fld id="{20264769-77EF-4CD0-90DE-F7D7F2D423C4}" type="slidenum">
              <a:rPr lang="cs-CZ" sz="14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/>
              <a:t>11</a:t>
            </a:fld>
            <a:endParaRPr lang="cs-CZ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20888"/>
            <a:ext cx="2837288" cy="27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5823" y="3663176"/>
            <a:ext cx="3008898" cy="27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1619672" y="1556792"/>
            <a:ext cx="67601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rgbClr val="0070C0"/>
                </a:solidFill>
              </a:rPr>
              <a:t>p+p</a:t>
            </a:r>
            <a:r>
              <a:rPr lang="en-US" sz="4000" dirty="0" smtClean="0">
                <a:solidFill>
                  <a:srgbClr val="0070C0"/>
                </a:solidFill>
              </a:rPr>
              <a:t>, </a:t>
            </a:r>
            <a:r>
              <a:rPr lang="en-US" sz="4000" dirty="0" err="1" smtClean="0">
                <a:solidFill>
                  <a:srgbClr val="0070C0"/>
                </a:solidFill>
              </a:rPr>
              <a:t>p+Pb</a:t>
            </a:r>
            <a:r>
              <a:rPr lang="en-US" sz="4000" dirty="0" smtClean="0">
                <a:solidFill>
                  <a:srgbClr val="0070C0"/>
                </a:solidFill>
              </a:rPr>
              <a:t>, </a:t>
            </a:r>
            <a:r>
              <a:rPr lang="en-US" sz="4000" dirty="0" err="1" smtClean="0">
                <a:solidFill>
                  <a:srgbClr val="0070C0"/>
                </a:solidFill>
              </a:rPr>
              <a:t>d+Au</a:t>
            </a:r>
            <a:r>
              <a:rPr lang="en-US" sz="4000" dirty="0" smtClean="0">
                <a:solidFill>
                  <a:srgbClr val="0070C0"/>
                </a:solidFill>
              </a:rPr>
              <a:t> (?) ridge …</a:t>
            </a:r>
            <a:endParaRPr lang="cs-CZ" sz="4000" dirty="0">
              <a:solidFill>
                <a:srgbClr val="0070C0"/>
              </a:solidFill>
            </a:endParaRPr>
          </a:p>
        </p:txBody>
      </p:sp>
      <p:sp>
        <p:nvSpPr>
          <p:cNvPr id="12" name="Ovál 11"/>
          <p:cNvSpPr/>
          <p:nvPr/>
        </p:nvSpPr>
        <p:spPr>
          <a:xfrm>
            <a:off x="4211960" y="1484784"/>
            <a:ext cx="3456384" cy="936104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3517032" y="3140968"/>
            <a:ext cx="25907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CMS, PLB 718 (2012) 795</a:t>
            </a:r>
            <a:endParaRPr lang="en-US" sz="1600" dirty="0"/>
          </a:p>
        </p:txBody>
      </p:sp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2564904"/>
            <a:ext cx="254259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bdélník 10"/>
          <p:cNvSpPr/>
          <p:nvPr/>
        </p:nvSpPr>
        <p:spPr>
          <a:xfrm>
            <a:off x="6227817" y="5157192"/>
            <a:ext cx="26132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smtClean="0"/>
              <a:t>ALICE, PLB 719 (2013) 29</a:t>
            </a:r>
            <a:endParaRPr lang="en-US" sz="160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3332217" y="6448251"/>
            <a:ext cx="2895600" cy="365125"/>
          </a:xfrm>
        </p:spPr>
        <p:txBody>
          <a:bodyPr/>
          <a:lstStyle/>
          <a:p>
            <a:r>
              <a:rPr lang="cs-CZ" dirty="0" smtClean="0">
                <a:solidFill>
                  <a:prstClr val="black">
                    <a:tint val="75000"/>
                  </a:prstClr>
                </a:solidFill>
              </a:rPr>
              <a:t>Jana </a:t>
            </a:r>
            <a:r>
              <a:rPr lang="cs-CZ" dirty="0" err="1" smtClean="0">
                <a:solidFill>
                  <a:prstClr val="black">
                    <a:tint val="75000"/>
                  </a:prstClr>
                </a:solidFill>
              </a:rPr>
              <a:t>Bielcikova</a:t>
            </a:r>
            <a:r>
              <a:rPr lang="cs-CZ" dirty="0" smtClean="0">
                <a:solidFill>
                  <a:prstClr val="black">
                    <a:tint val="75000"/>
                  </a:prstClr>
                </a:solidFill>
              </a:rPr>
              <a:t> (STAR)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Ovál 12"/>
          <p:cNvSpPr/>
          <p:nvPr/>
        </p:nvSpPr>
        <p:spPr>
          <a:xfrm>
            <a:off x="7534425" y="2564904"/>
            <a:ext cx="1430063" cy="396044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001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00851"/>
            <a:ext cx="3120000" cy="23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212911"/>
            <a:ext cx="3120000" cy="23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0" y="90056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rgbClr val="0070C0"/>
                </a:solidFill>
              </a:rPr>
              <a:t>Di-hadron correlations in </a:t>
            </a:r>
            <a:r>
              <a:rPr lang="en-US" sz="4000" dirty="0" err="1" smtClean="0">
                <a:solidFill>
                  <a:srgbClr val="0070C0"/>
                </a:solidFill>
              </a:rPr>
              <a:t>d+Au</a:t>
            </a:r>
            <a:r>
              <a:rPr lang="en-US" sz="4000" dirty="0" smtClean="0">
                <a:solidFill>
                  <a:srgbClr val="0070C0"/>
                </a:solidFill>
              </a:rPr>
              <a:t> @ 200 </a:t>
            </a:r>
            <a:r>
              <a:rPr lang="en-US" sz="4000" dirty="0" err="1" smtClean="0">
                <a:solidFill>
                  <a:srgbClr val="0070C0"/>
                </a:solidFill>
              </a:rPr>
              <a:t>GeV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endParaRPr lang="cs-CZ" sz="4000" dirty="0">
              <a:solidFill>
                <a:srgbClr val="0070C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062037" y="1506850"/>
            <a:ext cx="2749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 Centrality determination</a:t>
            </a:r>
            <a:r>
              <a:rPr lang="en-US" dirty="0" smtClean="0"/>
              <a:t>: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43" y="3779258"/>
            <a:ext cx="3120000" cy="23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963" y="3832474"/>
            <a:ext cx="3120000" cy="23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3299512" y="4529007"/>
            <a:ext cx="2108269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   </a:t>
            </a:r>
            <a:r>
              <a:rPr lang="cs-CZ" dirty="0" smtClean="0"/>
              <a:t>FTPC </a:t>
            </a:r>
            <a:r>
              <a:rPr lang="cs-CZ" dirty="0" err="1" smtClean="0"/>
              <a:t>mult</a:t>
            </a:r>
            <a:r>
              <a:rPr lang="en-US" dirty="0" err="1" smtClean="0"/>
              <a:t>iplicity</a:t>
            </a:r>
            <a:endParaRPr lang="cs-CZ" dirty="0"/>
          </a:p>
          <a:p>
            <a:r>
              <a:rPr lang="en-US" dirty="0" smtClean="0"/>
              <a:t>     </a:t>
            </a:r>
            <a:r>
              <a:rPr lang="cs-CZ" dirty="0" smtClean="0"/>
              <a:t>-</a:t>
            </a:r>
            <a:r>
              <a:rPr lang="cs-CZ" dirty="0"/>
              <a:t>3.8&lt;</a:t>
            </a:r>
            <a:r>
              <a:rPr lang="cs-CZ" dirty="0">
                <a:latin typeface="Symbol" pitchFamily="18" charset="2"/>
              </a:rPr>
              <a:t>h</a:t>
            </a:r>
            <a:r>
              <a:rPr lang="cs-CZ" dirty="0"/>
              <a:t>&lt;-2.8 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3320543" y="2060848"/>
            <a:ext cx="2027158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   </a:t>
            </a:r>
            <a:r>
              <a:rPr lang="cs-CZ" dirty="0" smtClean="0"/>
              <a:t>TPC </a:t>
            </a:r>
            <a:r>
              <a:rPr lang="cs-CZ" dirty="0" err="1" smtClean="0"/>
              <a:t>mult</a:t>
            </a:r>
            <a:r>
              <a:rPr lang="en-US" dirty="0" err="1" smtClean="0"/>
              <a:t>iplicity</a:t>
            </a:r>
            <a:r>
              <a:rPr lang="cs-CZ" dirty="0" smtClean="0"/>
              <a:t> </a:t>
            </a:r>
            <a:endParaRPr lang="cs-CZ" dirty="0"/>
          </a:p>
          <a:p>
            <a:r>
              <a:rPr lang="en-US" dirty="0" smtClean="0"/>
              <a:t>         </a:t>
            </a:r>
            <a:r>
              <a:rPr lang="cs-CZ" dirty="0" smtClean="0"/>
              <a:t>|</a:t>
            </a:r>
            <a:r>
              <a:rPr lang="cs-CZ" dirty="0">
                <a:latin typeface="Symbol" pitchFamily="18" charset="2"/>
              </a:rPr>
              <a:t>h</a:t>
            </a:r>
            <a:r>
              <a:rPr lang="cs-CZ" dirty="0" smtClean="0"/>
              <a:t>|&lt;</a:t>
            </a:r>
            <a:r>
              <a:rPr lang="en-US" dirty="0" smtClean="0"/>
              <a:t>1.0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899592" y="1691516"/>
            <a:ext cx="15755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STAR preliminary</a:t>
            </a:r>
            <a:endParaRPr lang="cs-CZ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899592" y="4221230"/>
            <a:ext cx="15755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STAR preliminary</a:t>
            </a:r>
            <a:endParaRPr lang="cs-CZ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6452819" y="1691515"/>
            <a:ext cx="15755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STAR preliminary</a:t>
            </a:r>
            <a:endParaRPr lang="cs-CZ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6461183" y="4293096"/>
            <a:ext cx="15755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STAR preliminary</a:t>
            </a:r>
            <a:endParaRPr lang="cs-CZ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cs-CZ" dirty="0" smtClean="0">
                <a:solidFill>
                  <a:prstClr val="black">
                    <a:tint val="75000"/>
                  </a:prstClr>
                </a:solidFill>
              </a:rPr>
              <a:t>Jana </a:t>
            </a:r>
            <a:r>
              <a:rPr lang="cs-CZ" dirty="0" err="1" smtClean="0">
                <a:solidFill>
                  <a:prstClr val="black">
                    <a:tint val="75000"/>
                  </a:prstClr>
                </a:solidFill>
              </a:rPr>
              <a:t>Bielcikova</a:t>
            </a:r>
            <a:r>
              <a:rPr lang="cs-CZ" dirty="0" smtClean="0">
                <a:solidFill>
                  <a:prstClr val="black">
                    <a:tint val="75000"/>
                  </a:prstClr>
                </a:solidFill>
              </a:rPr>
              <a:t> (STAR)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8681384" y="6464895"/>
            <a:ext cx="467544" cy="365125"/>
          </a:xfrm>
        </p:spPr>
        <p:txBody>
          <a:bodyPr/>
          <a:lstStyle/>
          <a:p>
            <a:fld id="{20264769-77EF-4CD0-90DE-F7D7F2D423C4}" type="slidenum">
              <a:rPr lang="cs-CZ" sz="1400" smtClean="0">
                <a:solidFill>
                  <a:prstClr val="black"/>
                </a:solidFill>
              </a:rPr>
              <a:pPr/>
              <a:t>12</a:t>
            </a:fld>
            <a:endParaRPr lang="cs-CZ" sz="1400" dirty="0">
              <a:solidFill>
                <a:prstClr val="black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175544" y="6021288"/>
            <a:ext cx="456625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0.15 &lt;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baseline="30000" dirty="0" err="1" smtClean="0"/>
              <a:t>trig</a:t>
            </a:r>
            <a:r>
              <a:rPr lang="en-US" baseline="30000" dirty="0" smtClean="0"/>
              <a:t> </a:t>
            </a:r>
            <a:r>
              <a:rPr lang="en-US" dirty="0" smtClean="0"/>
              <a:t>&lt; 3.0 </a:t>
            </a:r>
            <a:r>
              <a:rPr lang="en-US" dirty="0" err="1" smtClean="0"/>
              <a:t>GeV</a:t>
            </a:r>
            <a:r>
              <a:rPr lang="en-US" dirty="0" smtClean="0"/>
              <a:t>/c, 1&lt;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baseline="30000" dirty="0" err="1" smtClean="0"/>
              <a:t>assoc</a:t>
            </a:r>
            <a:r>
              <a:rPr lang="en-US" dirty="0" smtClean="0"/>
              <a:t>&lt; 2 </a:t>
            </a:r>
            <a:r>
              <a:rPr lang="en-US" dirty="0" err="1" smtClean="0"/>
              <a:t>GeV</a:t>
            </a:r>
            <a:r>
              <a:rPr lang="en-US" dirty="0" smtClean="0"/>
              <a:t>/c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7648147" y="5816297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Symbol" pitchFamily="18" charset="2"/>
              </a:rPr>
              <a:t>Dh</a:t>
            </a:r>
            <a:endParaRPr lang="cs-CZ" sz="1200" dirty="0">
              <a:latin typeface="Symbol" pitchFamily="18" charset="2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2175544" y="5744289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Symbol" pitchFamily="18" charset="2"/>
              </a:rPr>
              <a:t>Dh</a:t>
            </a:r>
            <a:endParaRPr lang="cs-CZ" sz="1200" dirty="0">
              <a:latin typeface="Symbol" pitchFamily="18" charset="2"/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2142196" y="3284984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Symbol" pitchFamily="18" charset="2"/>
              </a:rPr>
              <a:t>Dh</a:t>
            </a:r>
            <a:endParaRPr lang="cs-CZ" sz="1200" dirty="0">
              <a:latin typeface="Symbol" pitchFamily="18" charset="2"/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7720160" y="3152001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Symbol" pitchFamily="18" charset="2"/>
              </a:rPr>
              <a:t>Dh</a:t>
            </a:r>
            <a:endParaRPr lang="cs-CZ" sz="1200" dirty="0">
              <a:latin typeface="Symbol" pitchFamily="18" charset="2"/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540198" y="3152001"/>
            <a:ext cx="3593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latin typeface="Symbol" pitchFamily="18" charset="2"/>
              </a:rPr>
              <a:t>Df</a:t>
            </a:r>
            <a:endParaRPr lang="cs-CZ" sz="1200" dirty="0">
              <a:latin typeface="Symbol" pitchFamily="18" charset="2"/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553166" y="5672826"/>
            <a:ext cx="3593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latin typeface="Symbol" pitchFamily="18" charset="2"/>
              </a:rPr>
              <a:t>Df</a:t>
            </a:r>
            <a:endParaRPr lang="cs-CZ" sz="1200" dirty="0">
              <a:latin typeface="Symbol" pitchFamily="18" charset="2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6057490" y="3075771"/>
            <a:ext cx="3593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latin typeface="Symbol" pitchFamily="18" charset="2"/>
              </a:rPr>
              <a:t>Df</a:t>
            </a:r>
            <a:endParaRPr lang="cs-CZ" sz="1200" dirty="0">
              <a:latin typeface="Symbol" pitchFamily="18" charset="2"/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5940152" y="5672796"/>
            <a:ext cx="3593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latin typeface="Symbol" pitchFamily="18" charset="2"/>
              </a:rPr>
              <a:t>Df</a:t>
            </a:r>
            <a:endParaRPr lang="cs-CZ" sz="1200" dirty="0">
              <a:latin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85529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37" y="1409650"/>
            <a:ext cx="2880000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937" y="1413016"/>
            <a:ext cx="2880000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090" y="1485024"/>
            <a:ext cx="2880000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 2"/>
          <p:cNvSpPr/>
          <p:nvPr/>
        </p:nvSpPr>
        <p:spPr>
          <a:xfrm>
            <a:off x="1368152" y="2234494"/>
            <a:ext cx="8995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 smtClean="0"/>
              <a:t>ZYAM</a:t>
            </a:r>
            <a:endParaRPr lang="cs-CZ" sz="1400" dirty="0"/>
          </a:p>
        </p:txBody>
      </p:sp>
      <p:sp>
        <p:nvSpPr>
          <p:cNvPr id="11" name="Obdélník 10"/>
          <p:cNvSpPr/>
          <p:nvPr/>
        </p:nvSpPr>
        <p:spPr>
          <a:xfrm>
            <a:off x="6804248" y="2335761"/>
            <a:ext cx="8995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 smtClean="0"/>
              <a:t>ZYAM</a:t>
            </a:r>
            <a:endParaRPr lang="cs-CZ" sz="1400" dirty="0"/>
          </a:p>
        </p:txBody>
      </p:sp>
      <p:sp>
        <p:nvSpPr>
          <p:cNvPr id="12" name="Obdélník 11"/>
          <p:cNvSpPr/>
          <p:nvPr/>
        </p:nvSpPr>
        <p:spPr>
          <a:xfrm>
            <a:off x="4050356" y="2257247"/>
            <a:ext cx="8995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 smtClean="0"/>
              <a:t>ZYAM</a:t>
            </a:r>
            <a:endParaRPr lang="cs-CZ" sz="1400" dirty="0"/>
          </a:p>
        </p:txBody>
      </p:sp>
      <p:sp>
        <p:nvSpPr>
          <p:cNvPr id="13" name="Obdélník 12"/>
          <p:cNvSpPr/>
          <p:nvPr/>
        </p:nvSpPr>
        <p:spPr>
          <a:xfrm>
            <a:off x="202937" y="108538"/>
            <a:ext cx="8919592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1400" dirty="0"/>
          </a:p>
          <a:p>
            <a:r>
              <a:rPr lang="en-US" sz="3600" dirty="0" err="1">
                <a:solidFill>
                  <a:srgbClr val="0070C0"/>
                </a:solidFill>
                <a:latin typeface="Symbol" pitchFamily="18" charset="2"/>
              </a:rPr>
              <a:t>Df</a:t>
            </a:r>
            <a:r>
              <a:rPr lang="en-US" sz="3600" dirty="0">
                <a:solidFill>
                  <a:srgbClr val="0070C0"/>
                </a:solidFill>
              </a:rPr>
              <a:t> projections in different </a:t>
            </a:r>
            <a:r>
              <a:rPr lang="en-US" sz="3600" dirty="0">
                <a:solidFill>
                  <a:srgbClr val="0070C0"/>
                </a:solidFill>
                <a:latin typeface="Symbol" pitchFamily="18" charset="2"/>
              </a:rPr>
              <a:t>Dh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endParaRPr lang="en-US" sz="3600" dirty="0" smtClean="0">
              <a:solidFill>
                <a:srgbClr val="0070C0"/>
              </a:solidFill>
            </a:endParaRPr>
          </a:p>
          <a:p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smtClean="0">
                <a:solidFill>
                  <a:srgbClr val="0070C0"/>
                </a:solidFill>
              </a:rPr>
              <a:t>                               </a:t>
            </a:r>
            <a:r>
              <a:rPr lang="en-US" sz="2800" dirty="0" smtClean="0">
                <a:solidFill>
                  <a:srgbClr val="0070C0"/>
                </a:solidFill>
              </a:rPr>
              <a:t>(</a:t>
            </a:r>
            <a:r>
              <a:rPr lang="en-US" sz="2800" dirty="0">
                <a:solidFill>
                  <a:srgbClr val="0070C0"/>
                </a:solidFill>
              </a:rPr>
              <a:t>TPC </a:t>
            </a:r>
            <a:r>
              <a:rPr lang="en-US" sz="2800" dirty="0" smtClean="0">
                <a:solidFill>
                  <a:srgbClr val="0070C0"/>
                </a:solidFill>
              </a:rPr>
              <a:t>multiplicity </a:t>
            </a:r>
            <a:r>
              <a:rPr lang="en-US" sz="2800" dirty="0">
                <a:solidFill>
                  <a:srgbClr val="0070C0"/>
                </a:solidFill>
              </a:rPr>
              <a:t>|</a:t>
            </a:r>
            <a:r>
              <a:rPr lang="en-US" sz="2800" dirty="0">
                <a:solidFill>
                  <a:srgbClr val="0070C0"/>
                </a:solidFill>
                <a:latin typeface="Symbol" pitchFamily="18" charset="2"/>
              </a:rPr>
              <a:t>h</a:t>
            </a:r>
            <a:r>
              <a:rPr lang="en-US" sz="2800" dirty="0">
                <a:solidFill>
                  <a:srgbClr val="0070C0"/>
                </a:solidFill>
              </a:rPr>
              <a:t>|&lt;1 as centrality) </a:t>
            </a:r>
            <a:endParaRPr lang="cs-CZ" sz="2800" dirty="0">
              <a:solidFill>
                <a:srgbClr val="0070C0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1030168" y="1973811"/>
            <a:ext cx="15755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STAR preliminary</a:t>
            </a:r>
            <a:endParaRPr lang="cs-CZ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6588224" y="2047204"/>
            <a:ext cx="15755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STAR preliminary</a:t>
            </a:r>
            <a:endParaRPr lang="cs-CZ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3828052" y="1997804"/>
            <a:ext cx="15755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STAR preliminary</a:t>
            </a:r>
            <a:endParaRPr lang="cs-CZ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827584" y="5301208"/>
            <a:ext cx="7980577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/>
          </a:p>
          <a:p>
            <a:endParaRPr lang="cs-CZ" dirty="0"/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ZYAM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syst. error from different sizes of </a:t>
            </a:r>
            <a:r>
              <a:rPr lang="en-US" sz="2000" dirty="0" err="1">
                <a:latin typeface="Symbol" pitchFamily="18" charset="2"/>
                <a:cs typeface="Arial" pitchFamily="34" charset="0"/>
              </a:rPr>
              <a:t>Df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region for ZYAM. </a:t>
            </a:r>
          </a:p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•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e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fficiency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corrected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: 85 ± 5%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3116880" y="6492875"/>
            <a:ext cx="2895600" cy="365125"/>
          </a:xfrm>
        </p:spPr>
        <p:txBody>
          <a:bodyPr/>
          <a:lstStyle/>
          <a:p>
            <a:r>
              <a:rPr lang="cs-CZ" dirty="0" smtClean="0"/>
              <a:t>Jana </a:t>
            </a:r>
            <a:r>
              <a:rPr lang="cs-CZ" dirty="0" err="1" smtClean="0"/>
              <a:t>Bielcikova</a:t>
            </a:r>
            <a:r>
              <a:rPr lang="cs-CZ" dirty="0" smtClean="0"/>
              <a:t> (STAR)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804248" y="6380529"/>
            <a:ext cx="2133600" cy="365125"/>
          </a:xfrm>
        </p:spPr>
        <p:txBody>
          <a:bodyPr/>
          <a:lstStyle/>
          <a:p>
            <a:fld id="{A916C249-7B7A-4E2C-AB85-C54E6F764F56}" type="slidenum">
              <a:rPr lang="cs-CZ" sz="14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13</a:t>
            </a:fld>
            <a:endParaRPr lang="cs-CZ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251622" y="1146120"/>
            <a:ext cx="2763321" cy="2769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0.15 &lt;</a:t>
            </a:r>
            <a:r>
              <a:rPr lang="en-US" sz="1200" dirty="0" err="1" smtClean="0"/>
              <a:t>p</a:t>
            </a:r>
            <a:r>
              <a:rPr lang="en-US" sz="1200" baseline="-25000" dirty="0" err="1" smtClean="0"/>
              <a:t>T</a:t>
            </a:r>
            <a:r>
              <a:rPr lang="en-US" sz="1200" baseline="30000" dirty="0" err="1" smtClean="0"/>
              <a:t>trig</a:t>
            </a:r>
            <a:r>
              <a:rPr lang="en-US" sz="1200" baseline="30000" dirty="0" smtClean="0"/>
              <a:t> </a:t>
            </a:r>
            <a:r>
              <a:rPr lang="en-US" sz="1200" dirty="0" smtClean="0"/>
              <a:t>&lt; 3.0 </a:t>
            </a:r>
            <a:r>
              <a:rPr lang="en-US" sz="1200" dirty="0" err="1" smtClean="0"/>
              <a:t>GeV</a:t>
            </a:r>
            <a:r>
              <a:rPr lang="en-US" sz="1200" dirty="0" smtClean="0"/>
              <a:t>/c, 1&lt;</a:t>
            </a:r>
            <a:r>
              <a:rPr lang="en-US" sz="1200" dirty="0" err="1" smtClean="0"/>
              <a:t>p</a:t>
            </a:r>
            <a:r>
              <a:rPr lang="en-US" sz="1200" baseline="-25000" dirty="0" err="1" smtClean="0"/>
              <a:t>T</a:t>
            </a:r>
            <a:r>
              <a:rPr lang="en-US" sz="1200" baseline="30000" dirty="0" err="1" smtClean="0"/>
              <a:t>assoc</a:t>
            </a:r>
            <a:r>
              <a:rPr lang="en-US" sz="1200" dirty="0" smtClean="0"/>
              <a:t>&lt; 2 </a:t>
            </a:r>
            <a:r>
              <a:rPr lang="en-US" sz="1200" dirty="0" err="1" smtClean="0"/>
              <a:t>GeV</a:t>
            </a:r>
            <a:r>
              <a:rPr lang="en-US" sz="1200" dirty="0" smtClean="0"/>
              <a:t>/c</a:t>
            </a:r>
            <a:endParaRPr lang="cs-CZ" sz="1200" dirty="0"/>
          </a:p>
        </p:txBody>
      </p:sp>
      <p:sp>
        <p:nvSpPr>
          <p:cNvPr id="28" name="Ovál 27"/>
          <p:cNvSpPr/>
          <p:nvPr/>
        </p:nvSpPr>
        <p:spPr>
          <a:xfrm>
            <a:off x="2267744" y="1485024"/>
            <a:ext cx="611511" cy="21554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Ovál 28"/>
          <p:cNvSpPr/>
          <p:nvPr/>
        </p:nvSpPr>
        <p:spPr>
          <a:xfrm>
            <a:off x="5097856" y="1485024"/>
            <a:ext cx="611511" cy="21554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Ovál 29"/>
          <p:cNvSpPr/>
          <p:nvPr/>
        </p:nvSpPr>
        <p:spPr>
          <a:xfrm>
            <a:off x="8028384" y="1569060"/>
            <a:ext cx="720080" cy="21554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24" name="Skupina 23"/>
          <p:cNvGrpSpPr/>
          <p:nvPr/>
        </p:nvGrpSpPr>
        <p:grpSpPr>
          <a:xfrm>
            <a:off x="166769" y="3501008"/>
            <a:ext cx="8725711" cy="2232248"/>
            <a:chOff x="166769" y="3501008"/>
            <a:chExt cx="8725711" cy="2232248"/>
          </a:xfrm>
        </p:grpSpPr>
        <p:grpSp>
          <p:nvGrpSpPr>
            <p:cNvPr id="22" name="Skupina 21"/>
            <p:cNvGrpSpPr/>
            <p:nvPr/>
          </p:nvGrpSpPr>
          <p:grpSpPr>
            <a:xfrm>
              <a:off x="3060152" y="3573256"/>
              <a:ext cx="2880000" cy="2160000"/>
              <a:chOff x="3060152" y="3573256"/>
              <a:chExt cx="2880000" cy="2160000"/>
            </a:xfrm>
          </p:grpSpPr>
          <p:pic>
            <p:nvPicPr>
              <p:cNvPr id="2054" name="Picture 6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60152" y="3573256"/>
                <a:ext cx="2880000" cy="216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5" name="Skupina 4"/>
              <p:cNvGrpSpPr/>
              <p:nvPr/>
            </p:nvGrpSpPr>
            <p:grpSpPr>
              <a:xfrm>
                <a:off x="3874953" y="4040378"/>
                <a:ext cx="1843978" cy="830997"/>
                <a:chOff x="3874953" y="4040378"/>
                <a:chExt cx="1843978" cy="830997"/>
              </a:xfrm>
            </p:grpSpPr>
            <p:sp>
              <p:nvSpPr>
                <p:cNvPr id="20" name="TextovéPole 19"/>
                <p:cNvSpPr txBox="1"/>
                <p:nvPr/>
              </p:nvSpPr>
              <p:spPr>
                <a:xfrm>
                  <a:off x="3874953" y="4040378"/>
                  <a:ext cx="157556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>
                      <a:solidFill>
                        <a:schemeClr val="bg1">
                          <a:lumMod val="50000"/>
                        </a:schemeClr>
                      </a:solidFill>
                    </a:rPr>
                    <a:t>STAR preliminary</a:t>
                  </a:r>
                  <a:endParaRPr lang="cs-CZ" sz="14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15" name="Obdélník 14"/>
                <p:cNvSpPr/>
                <p:nvPr/>
              </p:nvSpPr>
              <p:spPr>
                <a:xfrm>
                  <a:off x="4050356" y="4348155"/>
                  <a:ext cx="1668575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1400" dirty="0"/>
                    <a:t>d</a:t>
                  </a:r>
                  <a:r>
                    <a:rPr lang="en-US" sz="1400" dirty="0" smtClean="0"/>
                    <a:t>irect difference</a:t>
                  </a:r>
                </a:p>
                <a:p>
                  <a:r>
                    <a:rPr lang="en-US" sz="1400" dirty="0" smtClean="0"/>
                    <a:t>no </a:t>
                  </a:r>
                  <a:r>
                    <a:rPr lang="cs-CZ" sz="1400" dirty="0" smtClean="0"/>
                    <a:t>ZYAM</a:t>
                  </a:r>
                  <a:endParaRPr lang="cs-CZ" sz="1400" dirty="0"/>
                </a:p>
              </p:txBody>
            </p:sp>
          </p:grpSp>
        </p:grpSp>
        <p:grpSp>
          <p:nvGrpSpPr>
            <p:cNvPr id="23" name="Skupina 22"/>
            <p:cNvGrpSpPr/>
            <p:nvPr/>
          </p:nvGrpSpPr>
          <p:grpSpPr>
            <a:xfrm>
              <a:off x="6012480" y="3573256"/>
              <a:ext cx="2880000" cy="2160000"/>
              <a:chOff x="6012480" y="3573256"/>
              <a:chExt cx="2880000" cy="2160000"/>
            </a:xfrm>
          </p:grpSpPr>
          <p:pic>
            <p:nvPicPr>
              <p:cNvPr id="2055" name="Picture 7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12480" y="3573256"/>
                <a:ext cx="2880000" cy="216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" name="Obdélník 13"/>
              <p:cNvSpPr/>
              <p:nvPr/>
            </p:nvSpPr>
            <p:spPr>
              <a:xfrm>
                <a:off x="6869552" y="4273932"/>
                <a:ext cx="1668575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400" dirty="0"/>
                  <a:t>d</a:t>
                </a:r>
                <a:r>
                  <a:rPr lang="en-US" sz="1400" dirty="0" smtClean="0"/>
                  <a:t>irect difference</a:t>
                </a:r>
              </a:p>
              <a:p>
                <a:r>
                  <a:rPr lang="en-US" sz="1400" dirty="0" smtClean="0"/>
                  <a:t>no </a:t>
                </a:r>
                <a:r>
                  <a:rPr lang="cs-CZ" sz="1400" dirty="0" smtClean="0"/>
                  <a:t>ZYAM</a:t>
                </a:r>
                <a:endParaRPr lang="cs-CZ" sz="1400" dirty="0"/>
              </a:p>
            </p:txBody>
          </p:sp>
          <p:sp>
            <p:nvSpPr>
              <p:cNvPr id="19" name="TextovéPole 18"/>
              <p:cNvSpPr txBox="1"/>
              <p:nvPr/>
            </p:nvSpPr>
            <p:spPr>
              <a:xfrm>
                <a:off x="6854976" y="4018042"/>
                <a:ext cx="157556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solidFill>
                      <a:schemeClr val="bg1">
                        <a:lumMod val="50000"/>
                      </a:schemeClr>
                    </a:solidFill>
                  </a:rPr>
                  <a:t>STAR preliminary</a:t>
                </a:r>
                <a:endParaRPr lang="cs-CZ" sz="14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9" name="Skupina 8"/>
            <p:cNvGrpSpPr/>
            <p:nvPr/>
          </p:nvGrpSpPr>
          <p:grpSpPr>
            <a:xfrm>
              <a:off x="166769" y="3501008"/>
              <a:ext cx="2916168" cy="2232008"/>
              <a:chOff x="166769" y="3501008"/>
              <a:chExt cx="2916168" cy="2232008"/>
            </a:xfrm>
          </p:grpSpPr>
          <p:grpSp>
            <p:nvGrpSpPr>
              <p:cNvPr id="8" name="Skupina 7"/>
              <p:cNvGrpSpPr/>
              <p:nvPr/>
            </p:nvGrpSpPr>
            <p:grpSpPr>
              <a:xfrm>
                <a:off x="202937" y="3573016"/>
                <a:ext cx="2880000" cy="2160000"/>
                <a:chOff x="202937" y="3573016"/>
                <a:chExt cx="2880000" cy="2160000"/>
              </a:xfrm>
            </p:grpSpPr>
            <p:pic>
              <p:nvPicPr>
                <p:cNvPr id="2053" name="Picture 5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2937" y="3573016"/>
                  <a:ext cx="2880000" cy="2160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0" name="Obdélník 9"/>
                <p:cNvSpPr/>
                <p:nvPr/>
              </p:nvSpPr>
              <p:spPr>
                <a:xfrm>
                  <a:off x="1210680" y="4391406"/>
                  <a:ext cx="1668575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1400" dirty="0"/>
                    <a:t>d</a:t>
                  </a:r>
                  <a:r>
                    <a:rPr lang="en-US" sz="1400" dirty="0" smtClean="0"/>
                    <a:t>irect difference</a:t>
                  </a:r>
                </a:p>
                <a:p>
                  <a:r>
                    <a:rPr lang="en-US" sz="1400" dirty="0" smtClean="0"/>
                    <a:t>no </a:t>
                  </a:r>
                  <a:r>
                    <a:rPr lang="cs-CZ" sz="1400" dirty="0" smtClean="0"/>
                    <a:t>ZYAM</a:t>
                  </a:r>
                  <a:endParaRPr lang="cs-CZ" sz="1400" dirty="0"/>
                </a:p>
              </p:txBody>
            </p:sp>
            <p:sp>
              <p:nvSpPr>
                <p:cNvPr id="21" name="TextovéPole 20"/>
                <p:cNvSpPr txBox="1"/>
                <p:nvPr/>
              </p:nvSpPr>
              <p:spPr>
                <a:xfrm>
                  <a:off x="1149774" y="4040378"/>
                  <a:ext cx="157556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>
                      <a:solidFill>
                        <a:schemeClr val="bg1">
                          <a:lumMod val="50000"/>
                        </a:schemeClr>
                      </a:solidFill>
                    </a:rPr>
                    <a:t>STAR preliminary</a:t>
                  </a:r>
                  <a:endParaRPr lang="cs-CZ" sz="14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p:grpSp>
          <p:sp>
            <p:nvSpPr>
              <p:cNvPr id="31" name="Ovál 30"/>
              <p:cNvSpPr/>
              <p:nvPr/>
            </p:nvSpPr>
            <p:spPr>
              <a:xfrm rot="16200000">
                <a:off x="-258907" y="3926684"/>
                <a:ext cx="1080120" cy="228767"/>
              </a:xfrm>
              <a:prstGeom prst="ellipse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34684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79" y="1161008"/>
            <a:ext cx="3120000" cy="23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196752"/>
            <a:ext cx="3120000" cy="23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65" y="3517611"/>
            <a:ext cx="3120000" cy="23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9723" y="3501008"/>
            <a:ext cx="3120000" cy="23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284907" y="218376"/>
            <a:ext cx="867957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900" dirty="0" smtClean="0">
                <a:solidFill>
                  <a:srgbClr val="0070C0"/>
                </a:solidFill>
                <a:latin typeface="Symbol" pitchFamily="18" charset="2"/>
              </a:rPr>
              <a:t>Dh</a:t>
            </a:r>
            <a:r>
              <a:rPr lang="en-US" sz="6900" dirty="0" smtClean="0">
                <a:solidFill>
                  <a:srgbClr val="0070C0"/>
                </a:solidFill>
              </a:rPr>
              <a:t> </a:t>
            </a:r>
            <a:r>
              <a:rPr lang="en-US" sz="6900" dirty="0">
                <a:solidFill>
                  <a:srgbClr val="0070C0"/>
                </a:solidFill>
              </a:rPr>
              <a:t>projections in different </a:t>
            </a:r>
            <a:r>
              <a:rPr lang="en-US" sz="6900" dirty="0" err="1" smtClean="0">
                <a:solidFill>
                  <a:srgbClr val="0070C0"/>
                </a:solidFill>
                <a:latin typeface="Symbol" pitchFamily="18" charset="2"/>
              </a:rPr>
              <a:t>Df</a:t>
            </a:r>
            <a:r>
              <a:rPr lang="en-US" sz="6900" dirty="0" smtClean="0">
                <a:solidFill>
                  <a:srgbClr val="0070C0"/>
                </a:solidFill>
              </a:rPr>
              <a:t> </a:t>
            </a:r>
            <a:endParaRPr lang="en-US" sz="6900" dirty="0">
              <a:solidFill>
                <a:srgbClr val="0070C0"/>
              </a:solidFill>
            </a:endParaRPr>
          </a:p>
          <a:p>
            <a:r>
              <a:rPr lang="en-US" sz="4700" dirty="0">
                <a:solidFill>
                  <a:srgbClr val="0070C0"/>
                </a:solidFill>
              </a:rPr>
              <a:t>                                (TPC multiplicity |</a:t>
            </a:r>
            <a:r>
              <a:rPr lang="en-US" sz="4700" dirty="0">
                <a:solidFill>
                  <a:srgbClr val="0070C0"/>
                </a:solidFill>
                <a:latin typeface="Symbol" pitchFamily="18" charset="2"/>
              </a:rPr>
              <a:t>h</a:t>
            </a:r>
            <a:r>
              <a:rPr lang="en-US" sz="4700" dirty="0">
                <a:solidFill>
                  <a:srgbClr val="0070C0"/>
                </a:solidFill>
              </a:rPr>
              <a:t>|&lt;1 as centrality) </a:t>
            </a:r>
            <a:endParaRPr lang="cs-CZ" sz="4700" dirty="0">
              <a:solidFill>
                <a:srgbClr val="0070C0"/>
              </a:solidFill>
            </a:endParaRPr>
          </a:p>
          <a:p>
            <a:r>
              <a:rPr lang="en-US" sz="4000" dirty="0" smtClean="0">
                <a:solidFill>
                  <a:srgbClr val="0070C0"/>
                </a:solidFill>
              </a:rPr>
              <a:t> </a:t>
            </a:r>
            <a:endParaRPr lang="cs-CZ" sz="4000" dirty="0">
              <a:solidFill>
                <a:srgbClr val="0070C0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861304" y="5301208"/>
            <a:ext cx="7980577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/>
          </a:p>
          <a:p>
            <a:endParaRPr lang="cs-CZ" dirty="0"/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ZYAM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syst. error from different sizes of </a:t>
            </a:r>
            <a:r>
              <a:rPr lang="en-US" sz="2000" dirty="0" err="1">
                <a:latin typeface="Symbol" pitchFamily="18" charset="2"/>
                <a:cs typeface="Arial" pitchFamily="34" charset="0"/>
              </a:rPr>
              <a:t>Df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region for ZYAM. </a:t>
            </a:r>
          </a:p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•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e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fficiency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corrected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: 85 ± 5%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1463799" y="1666033"/>
            <a:ext cx="15755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STAR preliminary</a:t>
            </a:r>
            <a:endParaRPr lang="cs-CZ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1115616" y="3789040"/>
            <a:ext cx="15755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STAR preliminary</a:t>
            </a:r>
            <a:endParaRPr lang="cs-CZ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5300696" y="4129335"/>
            <a:ext cx="15755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STAR preliminary</a:t>
            </a:r>
            <a:endParaRPr lang="cs-CZ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5041943" y="1666034"/>
            <a:ext cx="15755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STAR preliminary</a:t>
            </a:r>
            <a:endParaRPr lang="cs-CZ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1717106" y="3992151"/>
            <a:ext cx="252000" cy="1597089"/>
          </a:xfrm>
          <a:prstGeom prst="rect">
            <a:avLst/>
          </a:prstGeom>
          <a:solidFill>
            <a:schemeClr val="accent1">
              <a:lumMod val="40000"/>
              <a:lumOff val="60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délník 14"/>
          <p:cNvSpPr/>
          <p:nvPr/>
        </p:nvSpPr>
        <p:spPr>
          <a:xfrm>
            <a:off x="5328112" y="3933056"/>
            <a:ext cx="252000" cy="1597089"/>
          </a:xfrm>
          <a:prstGeom prst="rect">
            <a:avLst/>
          </a:prstGeom>
          <a:solidFill>
            <a:schemeClr val="accent1">
              <a:lumMod val="40000"/>
              <a:lumOff val="60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3077502" y="6492875"/>
            <a:ext cx="2895600" cy="365125"/>
          </a:xfrm>
        </p:spPr>
        <p:txBody>
          <a:bodyPr/>
          <a:lstStyle/>
          <a:p>
            <a:r>
              <a:rPr lang="cs-CZ" dirty="0" smtClean="0"/>
              <a:t>Jana </a:t>
            </a:r>
            <a:r>
              <a:rPr lang="cs-CZ" dirty="0" err="1" smtClean="0"/>
              <a:t>Bielcikova</a:t>
            </a:r>
            <a:r>
              <a:rPr lang="cs-CZ" dirty="0" smtClean="0"/>
              <a:t> (STAR)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6902896" y="6448251"/>
            <a:ext cx="2133600" cy="365125"/>
          </a:xfrm>
        </p:spPr>
        <p:txBody>
          <a:bodyPr/>
          <a:lstStyle/>
          <a:p>
            <a:fld id="{A916C249-7B7A-4E2C-AB85-C54E6F764F56}" type="slidenum">
              <a:rPr lang="cs-CZ" sz="14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14</a:t>
            </a:fld>
            <a:endParaRPr lang="cs-CZ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2627784" y="3212976"/>
            <a:ext cx="2763321" cy="2769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0.15 &lt;</a:t>
            </a:r>
            <a:r>
              <a:rPr lang="en-US" sz="1200" dirty="0" err="1" smtClean="0"/>
              <a:t>p</a:t>
            </a:r>
            <a:r>
              <a:rPr lang="en-US" sz="1200" baseline="-25000" dirty="0" err="1" smtClean="0"/>
              <a:t>T</a:t>
            </a:r>
            <a:r>
              <a:rPr lang="en-US" sz="1200" baseline="30000" dirty="0" err="1" smtClean="0"/>
              <a:t>trig</a:t>
            </a:r>
            <a:r>
              <a:rPr lang="en-US" sz="1200" baseline="30000" dirty="0" smtClean="0"/>
              <a:t> </a:t>
            </a:r>
            <a:r>
              <a:rPr lang="en-US" sz="1200" dirty="0" smtClean="0"/>
              <a:t>&lt; 3.0 </a:t>
            </a:r>
            <a:r>
              <a:rPr lang="en-US" sz="1200" dirty="0" err="1" smtClean="0"/>
              <a:t>GeV</a:t>
            </a:r>
            <a:r>
              <a:rPr lang="en-US" sz="1200" dirty="0" smtClean="0"/>
              <a:t>/c, 1&lt;</a:t>
            </a:r>
            <a:r>
              <a:rPr lang="en-US" sz="1200" dirty="0" err="1" smtClean="0"/>
              <a:t>p</a:t>
            </a:r>
            <a:r>
              <a:rPr lang="en-US" sz="1200" baseline="-25000" dirty="0" err="1" smtClean="0"/>
              <a:t>T</a:t>
            </a:r>
            <a:r>
              <a:rPr lang="en-US" sz="1200" baseline="30000" dirty="0" err="1" smtClean="0"/>
              <a:t>assoc</a:t>
            </a:r>
            <a:r>
              <a:rPr lang="en-US" sz="1200" dirty="0" smtClean="0"/>
              <a:t>&lt; 2 </a:t>
            </a:r>
            <a:r>
              <a:rPr lang="en-US" sz="1200" dirty="0" err="1" smtClean="0"/>
              <a:t>GeV</a:t>
            </a:r>
            <a:r>
              <a:rPr lang="en-US" sz="1200" dirty="0" smtClean="0"/>
              <a:t>/c</a:t>
            </a:r>
            <a:endParaRPr lang="cs-CZ" sz="12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801168" y="2847593"/>
            <a:ext cx="3593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latin typeface="Symbol" pitchFamily="18" charset="2"/>
              </a:rPr>
              <a:t>Df</a:t>
            </a:r>
            <a:endParaRPr lang="cs-CZ" sz="1200" dirty="0">
              <a:latin typeface="Symbol" pitchFamily="18" charset="2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4444999" y="2852936"/>
            <a:ext cx="3593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latin typeface="Symbol" pitchFamily="18" charset="2"/>
              </a:rPr>
              <a:t>Df</a:t>
            </a:r>
            <a:endParaRPr lang="cs-CZ" sz="1200" dirty="0">
              <a:latin typeface="Symbol" pitchFamily="18" charset="2"/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3402752" y="2961907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Symbol" pitchFamily="18" charset="2"/>
              </a:rPr>
              <a:t>Dh</a:t>
            </a:r>
            <a:endParaRPr lang="cs-CZ" sz="1200" dirty="0">
              <a:latin typeface="Symbol" pitchFamily="18" charset="2"/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6839735" y="3129935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Symbol" pitchFamily="18" charset="2"/>
              </a:rPr>
              <a:t>Dh</a:t>
            </a:r>
            <a:endParaRPr lang="cs-CZ" sz="1200" dirty="0">
              <a:latin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03468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70" y="1216784"/>
            <a:ext cx="3120000" cy="23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93" y="3552776"/>
            <a:ext cx="3120000" cy="23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863" y="3556784"/>
            <a:ext cx="3120000" cy="23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671993" y="116632"/>
            <a:ext cx="82638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Central-peripheral correlation functions,</a:t>
            </a:r>
          </a:p>
          <a:p>
            <a:r>
              <a:rPr lang="en-US" sz="3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3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harge dependence </a:t>
            </a:r>
            <a:endParaRPr lang="cs-CZ" sz="36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096817" y="2780928"/>
            <a:ext cx="15755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STAR preliminary</a:t>
            </a:r>
            <a:endParaRPr lang="cs-CZ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1128540" y="5229200"/>
            <a:ext cx="15755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STAR preliminary</a:t>
            </a:r>
            <a:endParaRPr lang="cs-CZ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4512916" y="5229200"/>
            <a:ext cx="15755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STAR preliminary</a:t>
            </a:r>
            <a:endParaRPr lang="cs-CZ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5" name="Skupina 4"/>
          <p:cNvGrpSpPr/>
          <p:nvPr/>
        </p:nvGrpSpPr>
        <p:grpSpPr>
          <a:xfrm>
            <a:off x="4067944" y="1212776"/>
            <a:ext cx="3120000" cy="2340000"/>
            <a:chOff x="4067944" y="1212776"/>
            <a:chExt cx="3120000" cy="2340000"/>
          </a:xfrm>
        </p:grpSpPr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7944" y="1212776"/>
              <a:ext cx="3120000" cy="23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ovéPole 10"/>
            <p:cNvSpPr txBox="1"/>
            <p:nvPr/>
          </p:nvSpPr>
          <p:spPr>
            <a:xfrm>
              <a:off x="4406775" y="2905199"/>
              <a:ext cx="157556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>
                      <a:lumMod val="50000"/>
                    </a:schemeClr>
                  </a:solidFill>
                </a:rPr>
                <a:t>STAR preliminary</a:t>
              </a:r>
              <a:endParaRPr lang="cs-CZ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4" name="Obdélník 3"/>
          <p:cNvSpPr/>
          <p:nvPr/>
        </p:nvSpPr>
        <p:spPr>
          <a:xfrm>
            <a:off x="1475656" y="1844824"/>
            <a:ext cx="20882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 smtClean="0"/>
              <a:t>FTPC </a:t>
            </a:r>
            <a:r>
              <a:rPr lang="cs-CZ" sz="1600" dirty="0"/>
              <a:t>0-20% - 40-100% 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4938219" y="1811070"/>
            <a:ext cx="20882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 smtClean="0"/>
              <a:t>TPC </a:t>
            </a:r>
            <a:r>
              <a:rPr lang="cs-CZ" sz="1600" dirty="0"/>
              <a:t>0-20% - </a:t>
            </a:r>
            <a:r>
              <a:rPr lang="en-US" sz="1600" dirty="0" smtClean="0"/>
              <a:t>5</a:t>
            </a:r>
            <a:r>
              <a:rPr lang="cs-CZ" sz="1600" dirty="0" smtClean="0"/>
              <a:t>0-</a:t>
            </a:r>
            <a:r>
              <a:rPr lang="en-US" sz="1600" dirty="0" smtClean="0"/>
              <a:t>8</a:t>
            </a:r>
            <a:r>
              <a:rPr lang="cs-CZ" sz="1600" dirty="0" smtClean="0"/>
              <a:t>0</a:t>
            </a:r>
            <a:r>
              <a:rPr lang="cs-CZ" sz="1600" dirty="0"/>
              <a:t>% </a:t>
            </a:r>
          </a:p>
        </p:txBody>
      </p:sp>
      <p:sp>
        <p:nvSpPr>
          <p:cNvPr id="16" name="Obdélník 15"/>
          <p:cNvSpPr/>
          <p:nvPr/>
        </p:nvSpPr>
        <p:spPr>
          <a:xfrm>
            <a:off x="1763688" y="4221088"/>
            <a:ext cx="20882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 smtClean="0"/>
              <a:t>TPC </a:t>
            </a:r>
            <a:r>
              <a:rPr lang="cs-CZ" sz="1600" dirty="0"/>
              <a:t>0-20% - </a:t>
            </a:r>
            <a:r>
              <a:rPr lang="en-US" sz="1600" dirty="0" smtClean="0"/>
              <a:t>5</a:t>
            </a:r>
            <a:r>
              <a:rPr lang="cs-CZ" sz="1600" dirty="0" smtClean="0"/>
              <a:t>0-</a:t>
            </a:r>
            <a:r>
              <a:rPr lang="en-US" sz="1600" dirty="0" smtClean="0"/>
              <a:t>8</a:t>
            </a:r>
            <a:r>
              <a:rPr lang="cs-CZ" sz="1600" dirty="0" smtClean="0"/>
              <a:t>0</a:t>
            </a:r>
            <a:r>
              <a:rPr lang="cs-CZ" sz="1600" dirty="0"/>
              <a:t>% </a:t>
            </a:r>
          </a:p>
        </p:txBody>
      </p:sp>
      <p:sp>
        <p:nvSpPr>
          <p:cNvPr id="17" name="Obdélník 16"/>
          <p:cNvSpPr/>
          <p:nvPr/>
        </p:nvSpPr>
        <p:spPr>
          <a:xfrm>
            <a:off x="4651500" y="4205340"/>
            <a:ext cx="20882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 smtClean="0"/>
              <a:t>TPC </a:t>
            </a:r>
            <a:r>
              <a:rPr lang="cs-CZ" sz="1600" dirty="0"/>
              <a:t>0-20% - </a:t>
            </a:r>
            <a:r>
              <a:rPr lang="en-US" sz="1600" dirty="0" smtClean="0"/>
              <a:t>5</a:t>
            </a:r>
            <a:r>
              <a:rPr lang="cs-CZ" sz="1600" dirty="0" smtClean="0"/>
              <a:t>0-</a:t>
            </a:r>
            <a:r>
              <a:rPr lang="en-US" sz="1600" dirty="0" smtClean="0"/>
              <a:t>8</a:t>
            </a:r>
            <a:r>
              <a:rPr lang="cs-CZ" sz="1600" dirty="0" smtClean="0"/>
              <a:t>0</a:t>
            </a:r>
            <a:r>
              <a:rPr lang="cs-CZ" sz="1600" dirty="0"/>
              <a:t>% 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1024278" y="6104359"/>
            <a:ext cx="6941324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“Near-side peak”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shows jet-like features of charge-ordering.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337620" y="3666510"/>
            <a:ext cx="107414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/>
              <a:t>u</a:t>
            </a:r>
            <a:r>
              <a:rPr lang="en-US" sz="1600" dirty="0" smtClean="0"/>
              <a:t>nlike-sign</a:t>
            </a:r>
            <a:endParaRPr lang="cs-CZ" sz="1600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4860032" y="3666510"/>
            <a:ext cx="859338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like-sign</a:t>
            </a:r>
            <a:endParaRPr lang="cs-CZ" sz="1600" dirty="0"/>
          </a:p>
        </p:txBody>
      </p:sp>
      <p:cxnSp>
        <p:nvCxnSpPr>
          <p:cNvPr id="23" name="Přímá spojnice se šipkou 22"/>
          <p:cNvCxnSpPr/>
          <p:nvPr/>
        </p:nvCxnSpPr>
        <p:spPr>
          <a:xfrm flipV="1">
            <a:off x="1337620" y="4390365"/>
            <a:ext cx="0" cy="1630924"/>
          </a:xfrm>
          <a:prstGeom prst="straightConnector1">
            <a:avLst/>
          </a:prstGeom>
          <a:ln w="349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se šipkou 25"/>
          <p:cNvCxnSpPr/>
          <p:nvPr/>
        </p:nvCxnSpPr>
        <p:spPr>
          <a:xfrm flipV="1">
            <a:off x="1337620" y="4869160"/>
            <a:ext cx="3600599" cy="1152129"/>
          </a:xfrm>
          <a:prstGeom prst="straightConnector1">
            <a:avLst/>
          </a:prstGeom>
          <a:ln w="349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bdélník 31"/>
          <p:cNvSpPr/>
          <p:nvPr/>
        </p:nvSpPr>
        <p:spPr>
          <a:xfrm>
            <a:off x="1736300" y="4005064"/>
            <a:ext cx="252000" cy="1597089"/>
          </a:xfrm>
          <a:prstGeom prst="rect">
            <a:avLst/>
          </a:prstGeom>
          <a:solidFill>
            <a:schemeClr val="accent1">
              <a:lumMod val="40000"/>
              <a:lumOff val="60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Obdélník 34"/>
          <p:cNvSpPr/>
          <p:nvPr/>
        </p:nvSpPr>
        <p:spPr>
          <a:xfrm>
            <a:off x="5112088" y="1628800"/>
            <a:ext cx="252000" cy="1597089"/>
          </a:xfrm>
          <a:prstGeom prst="rect">
            <a:avLst/>
          </a:prstGeom>
          <a:solidFill>
            <a:schemeClr val="accent1">
              <a:lumMod val="40000"/>
              <a:lumOff val="60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Obdélník 35"/>
          <p:cNvSpPr/>
          <p:nvPr/>
        </p:nvSpPr>
        <p:spPr>
          <a:xfrm>
            <a:off x="1729289" y="1628800"/>
            <a:ext cx="252000" cy="1597089"/>
          </a:xfrm>
          <a:prstGeom prst="rect">
            <a:avLst/>
          </a:prstGeom>
          <a:solidFill>
            <a:schemeClr val="accent1">
              <a:lumMod val="40000"/>
              <a:lumOff val="60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Obdélník 36"/>
          <p:cNvSpPr/>
          <p:nvPr/>
        </p:nvSpPr>
        <p:spPr>
          <a:xfrm>
            <a:off x="5163701" y="4005063"/>
            <a:ext cx="252000" cy="1597089"/>
          </a:xfrm>
          <a:prstGeom prst="rect">
            <a:avLst/>
          </a:prstGeom>
          <a:solidFill>
            <a:schemeClr val="accent1">
              <a:lumMod val="40000"/>
              <a:lumOff val="60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3119976" y="6492875"/>
            <a:ext cx="2895600" cy="365125"/>
          </a:xfrm>
        </p:spPr>
        <p:txBody>
          <a:bodyPr/>
          <a:lstStyle/>
          <a:p>
            <a:r>
              <a:rPr lang="cs-CZ" dirty="0" smtClean="0"/>
              <a:t>Jana </a:t>
            </a:r>
            <a:r>
              <a:rPr lang="cs-CZ" dirty="0" err="1" smtClean="0"/>
              <a:t>Bielcikova</a:t>
            </a:r>
            <a:r>
              <a:rPr lang="cs-CZ" dirty="0" smtClean="0"/>
              <a:t> (STAR)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898802" y="6485389"/>
            <a:ext cx="2133600" cy="365125"/>
          </a:xfrm>
        </p:spPr>
        <p:txBody>
          <a:bodyPr/>
          <a:lstStyle/>
          <a:p>
            <a:fld id="{A916C249-7B7A-4E2C-AB85-C54E6F764F56}" type="slidenum">
              <a:rPr lang="cs-CZ" sz="14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15</a:t>
            </a:fld>
            <a:endParaRPr lang="cs-CZ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5112088" y="935777"/>
            <a:ext cx="2763321" cy="2769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0.15 &lt;</a:t>
            </a:r>
            <a:r>
              <a:rPr lang="en-US" sz="1200" dirty="0" err="1" smtClean="0"/>
              <a:t>p</a:t>
            </a:r>
            <a:r>
              <a:rPr lang="en-US" sz="1200" baseline="-25000" dirty="0" err="1" smtClean="0"/>
              <a:t>T</a:t>
            </a:r>
            <a:r>
              <a:rPr lang="en-US" sz="1200" baseline="30000" dirty="0" err="1" smtClean="0"/>
              <a:t>trig</a:t>
            </a:r>
            <a:r>
              <a:rPr lang="en-US" sz="1200" baseline="30000" dirty="0" smtClean="0"/>
              <a:t> </a:t>
            </a:r>
            <a:r>
              <a:rPr lang="en-US" sz="1200" dirty="0" smtClean="0"/>
              <a:t>&lt; 3.0 </a:t>
            </a:r>
            <a:r>
              <a:rPr lang="en-US" sz="1200" dirty="0" err="1" smtClean="0"/>
              <a:t>GeV</a:t>
            </a:r>
            <a:r>
              <a:rPr lang="en-US" sz="1200" dirty="0" smtClean="0"/>
              <a:t>/c, 1&lt;</a:t>
            </a:r>
            <a:r>
              <a:rPr lang="en-US" sz="1200" dirty="0" err="1" smtClean="0"/>
              <a:t>p</a:t>
            </a:r>
            <a:r>
              <a:rPr lang="en-US" sz="1200" baseline="-25000" dirty="0" err="1" smtClean="0"/>
              <a:t>T</a:t>
            </a:r>
            <a:r>
              <a:rPr lang="en-US" sz="1200" baseline="30000" dirty="0" err="1" smtClean="0"/>
              <a:t>assoc</a:t>
            </a:r>
            <a:r>
              <a:rPr lang="en-US" sz="1200" dirty="0" smtClean="0"/>
              <a:t>&lt; 2 </a:t>
            </a:r>
            <a:r>
              <a:rPr lang="en-US" sz="1200" dirty="0" err="1" smtClean="0"/>
              <a:t>GeV</a:t>
            </a:r>
            <a:r>
              <a:rPr lang="en-US" sz="1200" dirty="0" smtClean="0"/>
              <a:t>/c</a:t>
            </a:r>
            <a:endParaRPr lang="cs-CZ" sz="1200" dirty="0"/>
          </a:p>
        </p:txBody>
      </p:sp>
      <p:sp>
        <p:nvSpPr>
          <p:cNvPr id="28" name="Ovál 27"/>
          <p:cNvSpPr/>
          <p:nvPr/>
        </p:nvSpPr>
        <p:spPr>
          <a:xfrm rot="16200000">
            <a:off x="224999" y="1642460"/>
            <a:ext cx="1080120" cy="22876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Ovál 28"/>
          <p:cNvSpPr/>
          <p:nvPr/>
        </p:nvSpPr>
        <p:spPr>
          <a:xfrm rot="16200000">
            <a:off x="224998" y="3956501"/>
            <a:ext cx="1080120" cy="22876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Ovál 29"/>
          <p:cNvSpPr/>
          <p:nvPr/>
        </p:nvSpPr>
        <p:spPr>
          <a:xfrm rot="16200000">
            <a:off x="3658930" y="3969078"/>
            <a:ext cx="1080120" cy="22876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Ovál 30"/>
          <p:cNvSpPr/>
          <p:nvPr/>
        </p:nvSpPr>
        <p:spPr>
          <a:xfrm rot="16200000">
            <a:off x="3641011" y="1628964"/>
            <a:ext cx="1080120" cy="22876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468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899592" y="-86618"/>
            <a:ext cx="79208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/>
          </a:p>
          <a:p>
            <a:r>
              <a:rPr lang="en-US" sz="3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cs-CZ" sz="36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Conditional</a:t>
            </a:r>
            <a:r>
              <a:rPr lang="cs-CZ" sz="3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3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yield</a:t>
            </a:r>
            <a:r>
              <a:rPr lang="cs-CZ" sz="3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3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vs</a:t>
            </a:r>
            <a:r>
              <a:rPr lang="cs-CZ" sz="3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3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multiplicity </a:t>
            </a:r>
            <a:endParaRPr lang="cs-CZ" sz="36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554988" y="5373216"/>
            <a:ext cx="6034024" cy="707886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Conditional yield in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d+Au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is consistent with zero for 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1.4 &lt;|</a:t>
            </a:r>
            <a:r>
              <a:rPr lang="en-US" sz="2000" dirty="0" smtClean="0">
                <a:solidFill>
                  <a:prstClr val="black"/>
                </a:solidFill>
                <a:latin typeface="Symbol" pitchFamily="18" charset="2"/>
              </a:rPr>
              <a:t>Dh</a:t>
            </a: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|&lt;1.8 as a function of centrality</a:t>
            </a: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Jana Bielcikova (STAR)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6948264" y="6492875"/>
            <a:ext cx="2133600" cy="365125"/>
          </a:xfrm>
        </p:spPr>
        <p:txBody>
          <a:bodyPr/>
          <a:lstStyle/>
          <a:p>
            <a:fld id="{A916C249-7B7A-4E2C-AB85-C54E6F764F56}" type="slidenum">
              <a:rPr lang="cs-CZ" sz="14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16</a:t>
            </a:fld>
            <a:endParaRPr lang="cs-CZ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2123728" y="1484784"/>
            <a:ext cx="15755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STAR preliminary</a:t>
            </a:r>
            <a:endParaRPr lang="cs-CZ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960807" y="1052736"/>
            <a:ext cx="2763321" cy="2769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0.15 &lt;</a:t>
            </a:r>
            <a:r>
              <a:rPr lang="en-US" sz="1200" dirty="0" err="1" smtClean="0"/>
              <a:t>p</a:t>
            </a:r>
            <a:r>
              <a:rPr lang="en-US" sz="1200" baseline="-25000" dirty="0" err="1" smtClean="0"/>
              <a:t>T</a:t>
            </a:r>
            <a:r>
              <a:rPr lang="en-US" sz="1200" baseline="30000" dirty="0" err="1" smtClean="0"/>
              <a:t>trig</a:t>
            </a:r>
            <a:r>
              <a:rPr lang="en-US" sz="1200" baseline="30000" dirty="0" smtClean="0"/>
              <a:t> </a:t>
            </a:r>
            <a:r>
              <a:rPr lang="en-US" sz="1200" dirty="0" smtClean="0"/>
              <a:t>&lt; 3.0 </a:t>
            </a:r>
            <a:r>
              <a:rPr lang="en-US" sz="1200" dirty="0" err="1" smtClean="0"/>
              <a:t>GeV</a:t>
            </a:r>
            <a:r>
              <a:rPr lang="en-US" sz="1200" dirty="0" smtClean="0"/>
              <a:t>/c, 1&lt;</a:t>
            </a:r>
            <a:r>
              <a:rPr lang="en-US" sz="1200" dirty="0" err="1" smtClean="0"/>
              <a:t>p</a:t>
            </a:r>
            <a:r>
              <a:rPr lang="en-US" sz="1200" baseline="-25000" dirty="0" err="1" smtClean="0"/>
              <a:t>T</a:t>
            </a:r>
            <a:r>
              <a:rPr lang="en-US" sz="1200" baseline="30000" dirty="0" err="1" smtClean="0"/>
              <a:t>assoc</a:t>
            </a:r>
            <a:r>
              <a:rPr lang="en-US" sz="1200" dirty="0" smtClean="0"/>
              <a:t>&lt; 2 </a:t>
            </a:r>
            <a:r>
              <a:rPr lang="en-US" sz="1200" dirty="0" err="1" smtClean="0"/>
              <a:t>GeV</a:t>
            </a:r>
            <a:r>
              <a:rPr lang="en-US" sz="1200" dirty="0" smtClean="0"/>
              <a:t>/c</a:t>
            </a:r>
            <a:endParaRPr lang="cs-CZ" sz="1200" dirty="0"/>
          </a:p>
        </p:txBody>
      </p:sp>
      <p:grpSp>
        <p:nvGrpSpPr>
          <p:cNvPr id="9" name="Skupina 8"/>
          <p:cNvGrpSpPr/>
          <p:nvPr/>
        </p:nvGrpSpPr>
        <p:grpSpPr>
          <a:xfrm>
            <a:off x="1475656" y="1340768"/>
            <a:ext cx="5242520" cy="3931890"/>
            <a:chOff x="1475656" y="1340768"/>
            <a:chExt cx="5242520" cy="3931890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656" y="1340768"/>
              <a:ext cx="5242520" cy="39318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ovéPole 5"/>
            <p:cNvSpPr txBox="1"/>
            <p:nvPr/>
          </p:nvSpPr>
          <p:spPr>
            <a:xfrm>
              <a:off x="4079557" y="1772816"/>
              <a:ext cx="4924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TPC</a:t>
              </a:r>
              <a:endParaRPr lang="cs-CZ" sz="12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0" name="Obdélník 9"/>
          <p:cNvSpPr/>
          <p:nvPr/>
        </p:nvSpPr>
        <p:spPr>
          <a:xfrm>
            <a:off x="1609086" y="6105986"/>
            <a:ext cx="38191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ongoing </a:t>
            </a:r>
            <a:r>
              <a:rPr lang="en-US" dirty="0">
                <a:latin typeface="Arial" pitchFamily="34" charset="0"/>
                <a:cs typeface="Arial" pitchFamily="34" charset="0"/>
              </a:rPr>
              <a:t>studies of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</a:t>
            </a:r>
            <a:r>
              <a:rPr lang="en-US" baseline="-25000" dirty="0" err="1">
                <a:latin typeface="Arial" pitchFamily="34" charset="0"/>
                <a:cs typeface="Arial" pitchFamily="34" charset="0"/>
              </a:rPr>
              <a:t>T</a:t>
            </a:r>
            <a:r>
              <a:rPr lang="en-US" dirty="0">
                <a:latin typeface="Arial" pitchFamily="34" charset="0"/>
                <a:cs typeface="Arial" pitchFamily="34" charset="0"/>
              </a:rPr>
              <a:t> dependence</a:t>
            </a:r>
          </a:p>
        </p:txBody>
      </p:sp>
    </p:spTree>
    <p:extLst>
      <p:ext uri="{BB962C8B-B14F-4D97-AF65-F5344CB8AC3E}">
        <p14:creationId xmlns:p14="http://schemas.microsoft.com/office/powerpoint/2010/main" val="403468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2" r="4092" b="4334"/>
          <a:stretch/>
        </p:blipFill>
        <p:spPr bwMode="auto">
          <a:xfrm>
            <a:off x="335666" y="1124744"/>
            <a:ext cx="4236334" cy="2747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70C0"/>
                </a:solidFill>
              </a:rPr>
              <a:t>Comparison with PHENIX</a:t>
            </a:r>
            <a:endParaRPr lang="cs-CZ" sz="4000" dirty="0">
              <a:solidFill>
                <a:srgbClr val="0070C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2430893" y="979541"/>
            <a:ext cx="20882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=</a:t>
            </a:r>
            <a:r>
              <a:rPr lang="cs-CZ" dirty="0" smtClean="0"/>
              <a:t>1.25-1.5 </a:t>
            </a:r>
            <a:r>
              <a:rPr lang="cs-CZ" dirty="0" err="1"/>
              <a:t>GeV</a:t>
            </a:r>
            <a:r>
              <a:rPr lang="cs-CZ" dirty="0"/>
              <a:t>/c </a:t>
            </a:r>
          </a:p>
        </p:txBody>
      </p:sp>
      <p:sp>
        <p:nvSpPr>
          <p:cNvPr id="16" name="Obdélník 15"/>
          <p:cNvSpPr/>
          <p:nvPr/>
        </p:nvSpPr>
        <p:spPr>
          <a:xfrm>
            <a:off x="167833" y="548680"/>
            <a:ext cx="4572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  <a:p>
            <a:r>
              <a:rPr lang="cs-CZ" sz="1600" i="1" dirty="0"/>
              <a:t>PHENIX, arXiv:1303.1794 </a:t>
            </a:r>
          </a:p>
        </p:txBody>
      </p:sp>
      <p:grpSp>
        <p:nvGrpSpPr>
          <p:cNvPr id="13" name="Skupina 12"/>
          <p:cNvGrpSpPr/>
          <p:nvPr/>
        </p:nvGrpSpPr>
        <p:grpSpPr>
          <a:xfrm>
            <a:off x="613770" y="3013033"/>
            <a:ext cx="7918670" cy="3656327"/>
            <a:chOff x="613770" y="3013033"/>
            <a:chExt cx="7918670" cy="3656327"/>
          </a:xfrm>
        </p:grpSpPr>
        <p:grpSp>
          <p:nvGrpSpPr>
            <p:cNvPr id="10" name="Skupina 9"/>
            <p:cNvGrpSpPr/>
            <p:nvPr/>
          </p:nvGrpSpPr>
          <p:grpSpPr>
            <a:xfrm>
              <a:off x="613770" y="3013033"/>
              <a:ext cx="7918670" cy="3656327"/>
              <a:chOff x="613770" y="3013033"/>
              <a:chExt cx="7918670" cy="3656327"/>
            </a:xfrm>
          </p:grpSpPr>
          <p:grpSp>
            <p:nvGrpSpPr>
              <p:cNvPr id="17" name="Skupina 16"/>
              <p:cNvGrpSpPr/>
              <p:nvPr/>
            </p:nvGrpSpPr>
            <p:grpSpPr>
              <a:xfrm>
                <a:off x="4745185" y="3915054"/>
                <a:ext cx="3672408" cy="2754306"/>
                <a:chOff x="4868826" y="1278052"/>
                <a:chExt cx="3672408" cy="2754306"/>
              </a:xfrm>
            </p:grpSpPr>
            <p:pic>
              <p:nvPicPr>
                <p:cNvPr id="8" name="Picture 3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868826" y="1278052"/>
                  <a:ext cx="3672408" cy="27543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9" name="TextovéPole 8"/>
                <p:cNvSpPr txBox="1"/>
                <p:nvPr/>
              </p:nvSpPr>
              <p:spPr>
                <a:xfrm>
                  <a:off x="6463242" y="2158842"/>
                  <a:ext cx="185451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>
                      <a:solidFill>
                        <a:schemeClr val="bg1">
                          <a:lumMod val="50000"/>
                        </a:schemeClr>
                      </a:solidFill>
                    </a:rPr>
                    <a:t>STAR preliminary</a:t>
                  </a:r>
                  <a:endParaRPr lang="cs-CZ" sz="14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5" name="Obdélník 4"/>
                <p:cNvSpPr/>
                <p:nvPr/>
              </p:nvSpPr>
              <p:spPr>
                <a:xfrm>
                  <a:off x="6084168" y="1700808"/>
                  <a:ext cx="360040" cy="1994202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  <a:alpha val="36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sp>
            <p:nvSpPr>
              <p:cNvPr id="6" name="TextovéPole 5"/>
              <p:cNvSpPr txBox="1"/>
              <p:nvPr/>
            </p:nvSpPr>
            <p:spPr>
              <a:xfrm>
                <a:off x="4888142" y="3013033"/>
                <a:ext cx="3644298" cy="369332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    PHENIX </a:t>
                </a:r>
                <a:r>
                  <a:rPr lang="en-US" dirty="0" smtClean="0">
                    <a:latin typeface="Symbol" pitchFamily="18" charset="2"/>
                  </a:rPr>
                  <a:t>Dh</a:t>
                </a:r>
                <a:r>
                  <a:rPr lang="en-US" dirty="0" smtClean="0"/>
                  <a:t> acceptance window</a:t>
                </a:r>
                <a:endParaRPr lang="cs-CZ" dirty="0"/>
              </a:p>
            </p:txBody>
          </p:sp>
          <p:cxnSp>
            <p:nvCxnSpPr>
              <p:cNvPr id="12" name="Přímá spojnice se šipkou 11"/>
              <p:cNvCxnSpPr/>
              <p:nvPr/>
            </p:nvCxnSpPr>
            <p:spPr>
              <a:xfrm>
                <a:off x="5818850" y="3354380"/>
                <a:ext cx="141677" cy="983430"/>
              </a:xfrm>
              <a:prstGeom prst="straightConnector1">
                <a:avLst/>
              </a:prstGeom>
              <a:ln w="34925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5" name="Skupina 34"/>
              <p:cNvGrpSpPr/>
              <p:nvPr/>
            </p:nvGrpSpPr>
            <p:grpSpPr>
              <a:xfrm>
                <a:off x="613770" y="3871990"/>
                <a:ext cx="3680125" cy="2782137"/>
                <a:chOff x="3060152" y="3573256"/>
                <a:chExt cx="2880000" cy="2160000"/>
              </a:xfrm>
            </p:grpSpPr>
            <p:pic>
              <p:nvPicPr>
                <p:cNvPr id="36" name="Picture 6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60152" y="3573256"/>
                  <a:ext cx="2880000" cy="2160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37" name="Skupina 36"/>
                <p:cNvGrpSpPr/>
                <p:nvPr/>
              </p:nvGrpSpPr>
              <p:grpSpPr>
                <a:xfrm>
                  <a:off x="3874953" y="4040378"/>
                  <a:ext cx="1843978" cy="830997"/>
                  <a:chOff x="3874953" y="4040378"/>
                  <a:chExt cx="1843978" cy="830997"/>
                </a:xfrm>
              </p:grpSpPr>
              <p:sp>
                <p:nvSpPr>
                  <p:cNvPr id="38" name="Obdélník 37"/>
                  <p:cNvSpPr/>
                  <p:nvPr/>
                </p:nvSpPr>
                <p:spPr>
                  <a:xfrm>
                    <a:off x="4050356" y="4348155"/>
                    <a:ext cx="1668575" cy="52322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1400" dirty="0"/>
                      <a:t>d</a:t>
                    </a:r>
                    <a:r>
                      <a:rPr lang="en-US" sz="1400" dirty="0" smtClean="0"/>
                      <a:t>irect difference</a:t>
                    </a:r>
                  </a:p>
                  <a:p>
                    <a:r>
                      <a:rPr lang="en-US" sz="1400" dirty="0" smtClean="0"/>
                      <a:t>no </a:t>
                    </a:r>
                    <a:r>
                      <a:rPr lang="cs-CZ" sz="1400" dirty="0" smtClean="0"/>
                      <a:t>ZYAM</a:t>
                    </a:r>
                    <a:endParaRPr lang="cs-CZ" sz="1400" dirty="0"/>
                  </a:p>
                </p:txBody>
              </p:sp>
              <p:sp>
                <p:nvSpPr>
                  <p:cNvPr id="39" name="TextovéPole 38"/>
                  <p:cNvSpPr txBox="1"/>
                  <p:nvPr/>
                </p:nvSpPr>
                <p:spPr>
                  <a:xfrm>
                    <a:off x="3874953" y="4040378"/>
                    <a:ext cx="1575560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400" dirty="0" smtClean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STAR preliminary</a:t>
                    </a:r>
                    <a:endParaRPr lang="cs-CZ" sz="1400" dirty="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</p:grpSp>
          </p:grpSp>
          <p:cxnSp>
            <p:nvCxnSpPr>
              <p:cNvPr id="14" name="Přímá spojnice se šipkou 13"/>
              <p:cNvCxnSpPr/>
              <p:nvPr/>
            </p:nvCxnSpPr>
            <p:spPr>
              <a:xfrm flipH="1">
                <a:off x="3658610" y="3354380"/>
                <a:ext cx="2160240" cy="659284"/>
              </a:xfrm>
              <a:prstGeom prst="straightConnector1">
                <a:avLst/>
              </a:prstGeom>
              <a:ln w="34925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TextovéPole 28"/>
            <p:cNvSpPr txBox="1"/>
            <p:nvPr/>
          </p:nvSpPr>
          <p:spPr>
            <a:xfrm>
              <a:off x="6838065" y="5589240"/>
              <a:ext cx="14747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</a:t>
              </a:r>
              <a:r>
                <a:rPr lang="en-US" dirty="0" smtClean="0"/>
                <a:t>inimal ridge</a:t>
              </a:r>
              <a:endParaRPr lang="cs-CZ" dirty="0"/>
            </a:p>
          </p:txBody>
        </p:sp>
      </p:grp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3097777" y="6500287"/>
            <a:ext cx="2895600" cy="365125"/>
          </a:xfrm>
        </p:spPr>
        <p:txBody>
          <a:bodyPr/>
          <a:lstStyle/>
          <a:p>
            <a:r>
              <a:rPr lang="cs-CZ" dirty="0" smtClean="0"/>
              <a:t>Jana </a:t>
            </a:r>
            <a:r>
              <a:rPr lang="cs-CZ" dirty="0" err="1" smtClean="0"/>
              <a:t>Bielcikova</a:t>
            </a:r>
            <a:r>
              <a:rPr lang="cs-CZ" dirty="0" smtClean="0"/>
              <a:t> (STAR)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876256" y="6471564"/>
            <a:ext cx="2133600" cy="365125"/>
          </a:xfrm>
        </p:spPr>
        <p:txBody>
          <a:bodyPr/>
          <a:lstStyle/>
          <a:p>
            <a:fld id="{A916C249-7B7A-4E2C-AB85-C54E6F764F56}" type="slidenum">
              <a:rPr lang="cs-CZ" sz="14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17</a:t>
            </a:fld>
            <a:endParaRPr lang="cs-CZ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Ovál 21"/>
          <p:cNvSpPr/>
          <p:nvPr/>
        </p:nvSpPr>
        <p:spPr>
          <a:xfrm>
            <a:off x="3158994" y="1772816"/>
            <a:ext cx="1052966" cy="28393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4888142" y="2060980"/>
            <a:ext cx="4156906" cy="646331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PHENIX </a:t>
            </a:r>
            <a:r>
              <a:rPr lang="en-US" dirty="0">
                <a:latin typeface="Arial" pitchFamily="34" charset="0"/>
                <a:cs typeface="Arial" pitchFamily="34" charset="0"/>
              </a:rPr>
              <a:t>measurement is likely 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  contaminated by jet contribution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4888142" y="1412776"/>
            <a:ext cx="4082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 the same acceptance cuts as PHENIX: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6707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939770" y="1916832"/>
            <a:ext cx="40367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70C0"/>
                </a:solidFill>
              </a:rPr>
              <a:t>Looking forward …</a:t>
            </a:r>
            <a:endParaRPr lang="cs-CZ" sz="4000" dirty="0">
              <a:solidFill>
                <a:srgbClr val="0070C0"/>
              </a:solidFill>
            </a:endParaRPr>
          </a:p>
        </p:txBody>
      </p:sp>
      <p:grpSp>
        <p:nvGrpSpPr>
          <p:cNvPr id="3" name="Skupina 2"/>
          <p:cNvGrpSpPr/>
          <p:nvPr/>
        </p:nvGrpSpPr>
        <p:grpSpPr>
          <a:xfrm>
            <a:off x="569305" y="3861048"/>
            <a:ext cx="4138613" cy="1804988"/>
            <a:chOff x="1701800" y="1257300"/>
            <a:chExt cx="4138613" cy="1804988"/>
          </a:xfrm>
        </p:grpSpPr>
        <p:grpSp>
          <p:nvGrpSpPr>
            <p:cNvPr id="5" name="Group 212"/>
            <p:cNvGrpSpPr>
              <a:grpSpLocks/>
            </p:cNvGrpSpPr>
            <p:nvPr/>
          </p:nvGrpSpPr>
          <p:grpSpPr bwMode="auto">
            <a:xfrm>
              <a:off x="3429000" y="1685925"/>
              <a:ext cx="965200" cy="117475"/>
              <a:chOff x="215936" y="644546"/>
              <a:chExt cx="6576508" cy="4079854"/>
            </a:xfrm>
          </p:grpSpPr>
          <p:sp>
            <p:nvSpPr>
              <p:cNvPr id="36" name="Arc 213"/>
              <p:cNvSpPr/>
              <p:nvPr/>
            </p:nvSpPr>
            <p:spPr bwMode="auto">
              <a:xfrm rot="10800000">
                <a:off x="2141295" y="865079"/>
                <a:ext cx="1503514" cy="3859321"/>
              </a:xfrm>
              <a:prstGeom prst="arc">
                <a:avLst>
                  <a:gd name="adj1" fmla="val 21579902"/>
                  <a:gd name="adj2" fmla="val 10825974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sz="1800">
                  <a:ea typeface="ＭＳ Ｐゴシック" charset="-128"/>
                </a:endParaRPr>
              </a:p>
            </p:txBody>
          </p:sp>
          <p:sp>
            <p:nvSpPr>
              <p:cNvPr id="37" name="Arc 214"/>
              <p:cNvSpPr/>
              <p:nvPr/>
            </p:nvSpPr>
            <p:spPr bwMode="auto">
              <a:xfrm rot="10800000">
                <a:off x="2130482" y="865079"/>
                <a:ext cx="497565" cy="3804206"/>
              </a:xfrm>
              <a:prstGeom prst="arc">
                <a:avLst>
                  <a:gd name="adj1" fmla="val 10800000"/>
                  <a:gd name="adj2" fmla="val 0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sz="1800">
                  <a:ea typeface="ＭＳ Ｐゴシック" charset="-128"/>
                </a:endParaRPr>
              </a:p>
            </p:txBody>
          </p:sp>
          <p:sp>
            <p:nvSpPr>
              <p:cNvPr id="38" name="Arc 215"/>
              <p:cNvSpPr/>
              <p:nvPr/>
            </p:nvSpPr>
            <p:spPr bwMode="auto">
              <a:xfrm rot="10800000">
                <a:off x="1102899" y="865079"/>
                <a:ext cx="1525148" cy="3804206"/>
              </a:xfrm>
              <a:prstGeom prst="arc">
                <a:avLst>
                  <a:gd name="adj1" fmla="val 21579902"/>
                  <a:gd name="adj2" fmla="val 10825974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sz="1800">
                  <a:ea typeface="ＭＳ Ｐゴシック" charset="-128"/>
                </a:endParaRPr>
              </a:p>
            </p:txBody>
          </p:sp>
          <p:sp>
            <p:nvSpPr>
              <p:cNvPr id="39" name="Arc 216"/>
              <p:cNvSpPr/>
              <p:nvPr/>
            </p:nvSpPr>
            <p:spPr bwMode="auto">
              <a:xfrm rot="10800000">
                <a:off x="1102899" y="865079"/>
                <a:ext cx="627364" cy="3693939"/>
              </a:xfrm>
              <a:prstGeom prst="arc">
                <a:avLst>
                  <a:gd name="adj1" fmla="val 10800000"/>
                  <a:gd name="adj2" fmla="val 0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sz="1800">
                  <a:ea typeface="ＭＳ Ｐゴシック" charset="-128"/>
                </a:endParaRPr>
              </a:p>
            </p:txBody>
          </p:sp>
          <p:sp>
            <p:nvSpPr>
              <p:cNvPr id="40" name="Arc 217"/>
              <p:cNvSpPr/>
              <p:nvPr/>
            </p:nvSpPr>
            <p:spPr bwMode="auto">
              <a:xfrm rot="10800000">
                <a:off x="215936" y="809963"/>
                <a:ext cx="1525148" cy="3859321"/>
              </a:xfrm>
              <a:prstGeom prst="arc">
                <a:avLst>
                  <a:gd name="adj1" fmla="val 21579902"/>
                  <a:gd name="adj2" fmla="val 10825974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sz="1800">
                  <a:ea typeface="ＭＳ Ｐゴシック" charset="-128"/>
                </a:endParaRPr>
              </a:p>
            </p:txBody>
          </p:sp>
          <p:sp>
            <p:nvSpPr>
              <p:cNvPr id="41" name="Arc 218"/>
              <p:cNvSpPr/>
              <p:nvPr/>
            </p:nvSpPr>
            <p:spPr bwMode="auto">
              <a:xfrm rot="10800000">
                <a:off x="3179691" y="920229"/>
                <a:ext cx="1535961" cy="3528522"/>
              </a:xfrm>
              <a:prstGeom prst="arc">
                <a:avLst>
                  <a:gd name="adj1" fmla="val 21579902"/>
                  <a:gd name="adj2" fmla="val 10825974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sz="1800">
                  <a:ea typeface="ＭＳ Ｐゴシック" charset="-128"/>
                </a:endParaRPr>
              </a:p>
            </p:txBody>
          </p:sp>
          <p:sp>
            <p:nvSpPr>
              <p:cNvPr id="42" name="Arc 219"/>
              <p:cNvSpPr/>
              <p:nvPr/>
            </p:nvSpPr>
            <p:spPr bwMode="auto">
              <a:xfrm rot="10800000">
                <a:off x="3179691" y="644546"/>
                <a:ext cx="465118" cy="4079854"/>
              </a:xfrm>
              <a:prstGeom prst="arc">
                <a:avLst>
                  <a:gd name="adj1" fmla="val 10799995"/>
                  <a:gd name="adj2" fmla="val 0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sz="1800">
                  <a:ea typeface="ＭＳ Ｐゴシック" charset="-128"/>
                </a:endParaRPr>
              </a:p>
            </p:txBody>
          </p:sp>
          <p:sp>
            <p:nvSpPr>
              <p:cNvPr id="43" name="Arc 220"/>
              <p:cNvSpPr/>
              <p:nvPr/>
            </p:nvSpPr>
            <p:spPr bwMode="auto">
              <a:xfrm rot="10800000">
                <a:off x="4337074" y="809963"/>
                <a:ext cx="1503507" cy="3914437"/>
              </a:xfrm>
              <a:prstGeom prst="arc">
                <a:avLst>
                  <a:gd name="adj1" fmla="val 21579902"/>
                  <a:gd name="adj2" fmla="val 10825974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sz="1800">
                  <a:ea typeface="ＭＳ Ｐゴシック" charset="-128"/>
                </a:endParaRPr>
              </a:p>
            </p:txBody>
          </p:sp>
          <p:sp>
            <p:nvSpPr>
              <p:cNvPr id="44" name="Arc 221"/>
              <p:cNvSpPr/>
              <p:nvPr/>
            </p:nvSpPr>
            <p:spPr bwMode="auto">
              <a:xfrm rot="10800000">
                <a:off x="4326253" y="920229"/>
                <a:ext cx="400219" cy="3693905"/>
              </a:xfrm>
              <a:prstGeom prst="arc">
                <a:avLst>
                  <a:gd name="adj1" fmla="val 9615647"/>
                  <a:gd name="adj2" fmla="val 0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sz="1800">
                  <a:ea typeface="ＭＳ Ｐゴシック" charset="-128"/>
                </a:endParaRPr>
              </a:p>
            </p:txBody>
          </p:sp>
          <p:sp>
            <p:nvSpPr>
              <p:cNvPr id="45" name="Arc 222"/>
              <p:cNvSpPr/>
              <p:nvPr/>
            </p:nvSpPr>
            <p:spPr bwMode="auto">
              <a:xfrm rot="10800000">
                <a:off x="5267303" y="809963"/>
                <a:ext cx="573278" cy="3749055"/>
              </a:xfrm>
              <a:prstGeom prst="arc">
                <a:avLst>
                  <a:gd name="adj1" fmla="val 10800000"/>
                  <a:gd name="adj2" fmla="val 0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sz="1800">
                  <a:ea typeface="ＭＳ Ｐゴシック" charset="-128"/>
                </a:endParaRPr>
              </a:p>
            </p:txBody>
          </p:sp>
          <p:sp>
            <p:nvSpPr>
              <p:cNvPr id="46" name="Arc 233"/>
              <p:cNvSpPr/>
              <p:nvPr/>
            </p:nvSpPr>
            <p:spPr bwMode="auto">
              <a:xfrm rot="10800000">
                <a:off x="5267303" y="865079"/>
                <a:ext cx="1525141" cy="3859321"/>
              </a:xfrm>
              <a:prstGeom prst="arc">
                <a:avLst>
                  <a:gd name="adj1" fmla="val 21579902"/>
                  <a:gd name="adj2" fmla="val 10825974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sz="1800">
                  <a:ea typeface="ＭＳ Ｐゴシック" charset="-128"/>
                </a:endParaRPr>
              </a:p>
            </p:txBody>
          </p:sp>
        </p:grpSp>
        <p:grpSp>
          <p:nvGrpSpPr>
            <p:cNvPr id="6" name="Skupina 5"/>
            <p:cNvGrpSpPr/>
            <p:nvPr/>
          </p:nvGrpSpPr>
          <p:grpSpPr>
            <a:xfrm>
              <a:off x="1701800" y="1257300"/>
              <a:ext cx="4138613" cy="1804988"/>
              <a:chOff x="1701800" y="1257300"/>
              <a:chExt cx="4138613" cy="1804988"/>
            </a:xfrm>
          </p:grpSpPr>
          <p:sp>
            <p:nvSpPr>
              <p:cNvPr id="7" name="Oval 14"/>
              <p:cNvSpPr>
                <a:spLocks noChangeArrowheads="1"/>
              </p:cNvSpPr>
              <p:nvPr/>
            </p:nvSpPr>
            <p:spPr bwMode="auto">
              <a:xfrm>
                <a:off x="2087563" y="1279525"/>
                <a:ext cx="228600" cy="762000"/>
              </a:xfrm>
              <a:prstGeom prst="ellipse">
                <a:avLst/>
              </a:prstGeom>
              <a:noFill/>
              <a:ln w="25400">
                <a:solidFill>
                  <a:srgbClr val="00804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cs-CZ" sz="2000"/>
              </a:p>
            </p:txBody>
          </p:sp>
          <p:sp>
            <p:nvSpPr>
              <p:cNvPr id="8" name="Oval 15"/>
              <p:cNvSpPr>
                <a:spLocks noChangeArrowheads="1"/>
              </p:cNvSpPr>
              <p:nvPr/>
            </p:nvSpPr>
            <p:spPr bwMode="auto">
              <a:xfrm>
                <a:off x="2165350" y="1431925"/>
                <a:ext cx="74613" cy="84138"/>
              </a:xfrm>
              <a:prstGeom prst="ellipse">
                <a:avLst/>
              </a:prstGeom>
              <a:solidFill>
                <a:schemeClr val="folHlink"/>
              </a:solidFill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cs-CZ" sz="2000"/>
              </a:p>
            </p:txBody>
          </p:sp>
          <p:sp>
            <p:nvSpPr>
              <p:cNvPr id="9" name="Oval 16"/>
              <p:cNvSpPr>
                <a:spLocks noChangeArrowheads="1"/>
              </p:cNvSpPr>
              <p:nvPr/>
            </p:nvSpPr>
            <p:spPr bwMode="auto">
              <a:xfrm>
                <a:off x="2163763" y="1660525"/>
                <a:ext cx="76200" cy="76200"/>
              </a:xfrm>
              <a:prstGeom prst="ellipse">
                <a:avLst/>
              </a:prstGeom>
              <a:solidFill>
                <a:schemeClr val="folHlink"/>
              </a:solidFill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cs-CZ" sz="1800"/>
              </a:p>
            </p:txBody>
          </p:sp>
          <p:sp>
            <p:nvSpPr>
              <p:cNvPr id="10" name="Oval 18"/>
              <p:cNvSpPr>
                <a:spLocks noChangeArrowheads="1"/>
              </p:cNvSpPr>
              <p:nvPr/>
            </p:nvSpPr>
            <p:spPr bwMode="auto">
              <a:xfrm>
                <a:off x="2163763" y="1812925"/>
                <a:ext cx="74612" cy="84138"/>
              </a:xfrm>
              <a:prstGeom prst="ellipse">
                <a:avLst/>
              </a:prstGeom>
              <a:solidFill>
                <a:schemeClr val="folHlink"/>
              </a:solidFill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cs-CZ" sz="2000"/>
              </a:p>
            </p:txBody>
          </p:sp>
          <p:cxnSp>
            <p:nvCxnSpPr>
              <p:cNvPr id="11" name="Straight Connector 61"/>
              <p:cNvCxnSpPr>
                <a:cxnSpLocks noChangeShapeType="1"/>
              </p:cNvCxnSpPr>
              <p:nvPr/>
            </p:nvCxnSpPr>
            <p:spPr bwMode="auto">
              <a:xfrm>
                <a:off x="2243138" y="1709738"/>
                <a:ext cx="1033462" cy="1746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" name="Straight Connector 63"/>
              <p:cNvCxnSpPr>
                <a:cxnSpLocks noChangeShapeType="1"/>
              </p:cNvCxnSpPr>
              <p:nvPr/>
            </p:nvCxnSpPr>
            <p:spPr bwMode="auto">
              <a:xfrm flipV="1">
                <a:off x="3352800" y="1447800"/>
                <a:ext cx="1104900" cy="26670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" name="Straight Connector 75"/>
              <p:cNvCxnSpPr/>
              <p:nvPr/>
            </p:nvCxnSpPr>
            <p:spPr bwMode="auto">
              <a:xfrm rot="10800000" flipH="1" flipV="1">
                <a:off x="3719513" y="2465388"/>
                <a:ext cx="26987" cy="201612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triangle" w="lg"/>
              </a:ln>
              <a:effectLst/>
            </p:spPr>
          </p:cxnSp>
          <p:sp>
            <p:nvSpPr>
              <p:cNvPr id="14" name="Oval 14"/>
              <p:cNvSpPr>
                <a:spLocks noChangeArrowheads="1"/>
              </p:cNvSpPr>
              <p:nvPr/>
            </p:nvSpPr>
            <p:spPr bwMode="auto">
              <a:xfrm>
                <a:off x="4271963" y="1647825"/>
                <a:ext cx="228600" cy="762000"/>
              </a:xfrm>
              <a:prstGeom prst="ellipse">
                <a:avLst/>
              </a:prstGeom>
              <a:noFill/>
              <a:ln w="25400">
                <a:solidFill>
                  <a:srgbClr val="00804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cs-CZ" sz="2000"/>
              </a:p>
            </p:txBody>
          </p:sp>
          <p:sp>
            <p:nvSpPr>
              <p:cNvPr id="15" name="Oval 15"/>
              <p:cNvSpPr>
                <a:spLocks noChangeArrowheads="1"/>
              </p:cNvSpPr>
              <p:nvPr/>
            </p:nvSpPr>
            <p:spPr bwMode="auto">
              <a:xfrm>
                <a:off x="4349750" y="1800225"/>
                <a:ext cx="74613" cy="84138"/>
              </a:xfrm>
              <a:prstGeom prst="ellipse">
                <a:avLst/>
              </a:prstGeom>
              <a:solidFill>
                <a:schemeClr val="folHlink"/>
              </a:solidFill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cs-CZ" sz="2000"/>
              </a:p>
            </p:txBody>
          </p:sp>
          <p:sp>
            <p:nvSpPr>
              <p:cNvPr id="16" name="Oval 16"/>
              <p:cNvSpPr>
                <a:spLocks noChangeArrowheads="1"/>
              </p:cNvSpPr>
              <p:nvPr/>
            </p:nvSpPr>
            <p:spPr bwMode="auto">
              <a:xfrm>
                <a:off x="4348163" y="2028825"/>
                <a:ext cx="76200" cy="76200"/>
              </a:xfrm>
              <a:prstGeom prst="ellipse">
                <a:avLst/>
              </a:prstGeom>
              <a:solidFill>
                <a:schemeClr val="folHlink"/>
              </a:solidFill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cs-CZ" sz="1800"/>
              </a:p>
            </p:txBody>
          </p:sp>
          <p:sp>
            <p:nvSpPr>
              <p:cNvPr id="17" name="Oval 18"/>
              <p:cNvSpPr>
                <a:spLocks noChangeArrowheads="1"/>
              </p:cNvSpPr>
              <p:nvPr/>
            </p:nvSpPr>
            <p:spPr bwMode="auto">
              <a:xfrm>
                <a:off x="4348163" y="2181225"/>
                <a:ext cx="74612" cy="84138"/>
              </a:xfrm>
              <a:prstGeom prst="ellipse">
                <a:avLst/>
              </a:prstGeom>
              <a:solidFill>
                <a:schemeClr val="folHlink"/>
              </a:solidFill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cs-CZ" sz="2000"/>
              </a:p>
            </p:txBody>
          </p:sp>
          <p:sp>
            <p:nvSpPr>
              <p:cNvPr id="18" name="TextBox 82"/>
              <p:cNvSpPr txBox="1">
                <a:spLocks noChangeArrowheads="1"/>
              </p:cNvSpPr>
              <p:nvPr/>
            </p:nvSpPr>
            <p:spPr bwMode="auto">
              <a:xfrm>
                <a:off x="4495800" y="1257300"/>
                <a:ext cx="1344613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ahoma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ahoma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ahoma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ahoma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ahoma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ahoma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ahoma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ahoma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ahoma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r>
                  <a:rPr lang="en-US" sz="1800" b="0"/>
                  <a:t>Forward jet</a:t>
                </a:r>
              </a:p>
            </p:txBody>
          </p:sp>
          <p:sp>
            <p:nvSpPr>
              <p:cNvPr id="19" name="TextBox 83"/>
              <p:cNvSpPr txBox="1">
                <a:spLocks noChangeArrowheads="1"/>
              </p:cNvSpPr>
              <p:nvPr/>
            </p:nvSpPr>
            <p:spPr bwMode="auto">
              <a:xfrm>
                <a:off x="3568700" y="2692400"/>
                <a:ext cx="1714500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ahoma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ahoma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ahoma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ahoma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ahoma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ahoma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ahoma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ahoma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ahoma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r>
                  <a:rPr lang="en-US" sz="1800" b="0"/>
                  <a:t>Mid-rapidity jet</a:t>
                </a:r>
              </a:p>
            </p:txBody>
          </p:sp>
          <p:sp>
            <p:nvSpPr>
              <p:cNvPr id="20" name="Line 22"/>
              <p:cNvSpPr>
                <a:spLocks noChangeShapeType="1"/>
              </p:cNvSpPr>
              <p:nvPr/>
            </p:nvSpPr>
            <p:spPr bwMode="auto">
              <a:xfrm>
                <a:off x="2328863" y="1597025"/>
                <a:ext cx="38100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21" name="Line 23"/>
              <p:cNvSpPr>
                <a:spLocks noChangeShapeType="1"/>
              </p:cNvSpPr>
              <p:nvPr/>
            </p:nvSpPr>
            <p:spPr bwMode="auto">
              <a:xfrm flipH="1">
                <a:off x="3903663" y="2028825"/>
                <a:ext cx="38100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22" name="Text Box 20"/>
              <p:cNvSpPr txBox="1">
                <a:spLocks noChangeArrowheads="1"/>
              </p:cNvSpPr>
              <p:nvPr/>
            </p:nvSpPr>
            <p:spPr bwMode="auto">
              <a:xfrm>
                <a:off x="1701800" y="1444625"/>
                <a:ext cx="431800" cy="338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ahoma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ahoma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ahoma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ahoma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ahoma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ahoma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ahoma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ahoma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ahoma" pitchFamily="34" charset="0"/>
                    <a:ea typeface="ＭＳ Ｐゴシック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1600">
                    <a:solidFill>
                      <a:srgbClr val="008040"/>
                    </a:solidFill>
                  </a:rPr>
                  <a:t>p</a:t>
                </a:r>
                <a:endParaRPr lang="en-US" sz="2000">
                  <a:solidFill>
                    <a:srgbClr val="008040"/>
                  </a:solidFill>
                </a:endParaRPr>
              </a:p>
            </p:txBody>
          </p:sp>
          <p:sp>
            <p:nvSpPr>
              <p:cNvPr id="23" name="Text Box 20"/>
              <p:cNvSpPr txBox="1">
                <a:spLocks noChangeArrowheads="1"/>
              </p:cNvSpPr>
              <p:nvPr/>
            </p:nvSpPr>
            <p:spPr bwMode="auto">
              <a:xfrm>
                <a:off x="4445000" y="1800225"/>
                <a:ext cx="431800" cy="338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ahoma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ahoma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ahoma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ahoma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ahoma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ahoma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ahoma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ahoma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ahoma" pitchFamily="34" charset="0"/>
                    <a:ea typeface="ＭＳ Ｐゴシック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1600">
                    <a:solidFill>
                      <a:srgbClr val="008040"/>
                    </a:solidFill>
                  </a:rPr>
                  <a:t>p</a:t>
                </a:r>
                <a:endParaRPr lang="en-US" sz="2000">
                  <a:solidFill>
                    <a:srgbClr val="008040"/>
                  </a:solidFill>
                </a:endParaRPr>
              </a:p>
            </p:txBody>
          </p:sp>
          <p:grpSp>
            <p:nvGrpSpPr>
              <p:cNvPr id="24" name="Group 234"/>
              <p:cNvGrpSpPr>
                <a:grpSpLocks/>
              </p:cNvGrpSpPr>
              <p:nvPr/>
            </p:nvGrpSpPr>
            <p:grpSpPr bwMode="auto">
              <a:xfrm rot="4099353">
                <a:off x="3183731" y="2001044"/>
                <a:ext cx="779463" cy="200025"/>
                <a:chOff x="215936" y="644546"/>
                <a:chExt cx="6576508" cy="4079854"/>
              </a:xfrm>
            </p:grpSpPr>
            <p:sp>
              <p:nvSpPr>
                <p:cNvPr id="25" name="Arc 235"/>
                <p:cNvSpPr/>
                <p:nvPr/>
              </p:nvSpPr>
              <p:spPr bwMode="auto">
                <a:xfrm rot="10800000">
                  <a:off x="2138625" y="847111"/>
                  <a:ext cx="1500139" cy="3885575"/>
                </a:xfrm>
                <a:prstGeom prst="arc">
                  <a:avLst>
                    <a:gd name="adj1" fmla="val 21579902"/>
                    <a:gd name="adj2" fmla="val 10825974"/>
                  </a:avLst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sz="1800">
                    <a:ea typeface="ＭＳ Ｐゴシック" charset="-128"/>
                  </a:endParaRPr>
                </a:p>
              </p:txBody>
            </p:sp>
            <p:sp>
              <p:nvSpPr>
                <p:cNvPr id="26" name="Arc 236"/>
                <p:cNvSpPr/>
                <p:nvPr/>
              </p:nvSpPr>
              <p:spPr bwMode="auto">
                <a:xfrm rot="10800000">
                  <a:off x="2129776" y="908533"/>
                  <a:ext cx="495586" cy="3756056"/>
                </a:xfrm>
                <a:prstGeom prst="arc">
                  <a:avLst>
                    <a:gd name="adj1" fmla="val 10800000"/>
                    <a:gd name="adj2" fmla="val 0"/>
                  </a:avLst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sz="1800">
                    <a:ea typeface="ＭＳ Ｐゴシック" charset="-128"/>
                  </a:endParaRPr>
                </a:p>
              </p:txBody>
            </p:sp>
            <p:sp>
              <p:nvSpPr>
                <p:cNvPr id="27" name="Arc 237"/>
                <p:cNvSpPr/>
                <p:nvPr/>
              </p:nvSpPr>
              <p:spPr bwMode="auto">
                <a:xfrm rot="10800000">
                  <a:off x="1040900" y="987383"/>
                  <a:ext cx="1526928" cy="3820816"/>
                </a:xfrm>
                <a:prstGeom prst="arc">
                  <a:avLst>
                    <a:gd name="adj1" fmla="val 21579902"/>
                    <a:gd name="adj2" fmla="val 10825974"/>
                  </a:avLst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sz="1800">
                    <a:ea typeface="ＭＳ Ｐゴシック" charset="-128"/>
                  </a:endParaRPr>
                </a:p>
              </p:txBody>
            </p:sp>
            <p:sp>
              <p:nvSpPr>
                <p:cNvPr id="28" name="Arc 238"/>
                <p:cNvSpPr/>
                <p:nvPr/>
              </p:nvSpPr>
              <p:spPr bwMode="auto">
                <a:xfrm rot="10800000">
                  <a:off x="1097679" y="849752"/>
                  <a:ext cx="629519" cy="3691296"/>
                </a:xfrm>
                <a:prstGeom prst="arc">
                  <a:avLst>
                    <a:gd name="adj1" fmla="val 10800000"/>
                    <a:gd name="adj2" fmla="val 0"/>
                  </a:avLst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sz="1800">
                    <a:ea typeface="ＭＳ Ｐゴシック" charset="-128"/>
                  </a:endParaRPr>
                </a:p>
              </p:txBody>
            </p:sp>
            <p:sp>
              <p:nvSpPr>
                <p:cNvPr id="29" name="Arc 239"/>
                <p:cNvSpPr/>
                <p:nvPr/>
              </p:nvSpPr>
              <p:spPr bwMode="auto">
                <a:xfrm rot="10800000">
                  <a:off x="145583" y="1069093"/>
                  <a:ext cx="1526928" cy="3853185"/>
                </a:xfrm>
                <a:prstGeom prst="arc">
                  <a:avLst>
                    <a:gd name="adj1" fmla="val 21579902"/>
                    <a:gd name="adj2" fmla="val 10825974"/>
                  </a:avLst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sz="1800">
                    <a:ea typeface="ＭＳ Ｐゴシック" charset="-128"/>
                  </a:endParaRPr>
                </a:p>
              </p:txBody>
            </p:sp>
            <p:sp>
              <p:nvSpPr>
                <p:cNvPr id="30" name="Arc 240"/>
                <p:cNvSpPr/>
                <p:nvPr/>
              </p:nvSpPr>
              <p:spPr bwMode="auto">
                <a:xfrm rot="10800000">
                  <a:off x="3124752" y="1173278"/>
                  <a:ext cx="1540326" cy="3529408"/>
                </a:xfrm>
                <a:prstGeom prst="arc">
                  <a:avLst>
                    <a:gd name="adj1" fmla="val 21579902"/>
                    <a:gd name="adj2" fmla="val 10825974"/>
                  </a:avLst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sz="1800">
                    <a:ea typeface="ＭＳ Ｐゴシック" charset="-128"/>
                  </a:endParaRPr>
                </a:p>
              </p:txBody>
            </p:sp>
            <p:sp>
              <p:nvSpPr>
                <p:cNvPr id="31" name="Arc 241"/>
                <p:cNvSpPr/>
                <p:nvPr/>
              </p:nvSpPr>
              <p:spPr bwMode="auto">
                <a:xfrm rot="10800000">
                  <a:off x="3103193" y="693506"/>
                  <a:ext cx="468789" cy="4079854"/>
                </a:xfrm>
                <a:prstGeom prst="arc">
                  <a:avLst>
                    <a:gd name="adj1" fmla="val 10799995"/>
                    <a:gd name="adj2" fmla="val 0"/>
                  </a:avLst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sz="1800">
                    <a:ea typeface="ＭＳ Ｐゴシック" charset="-128"/>
                  </a:endParaRPr>
                </a:p>
              </p:txBody>
            </p:sp>
            <p:sp>
              <p:nvSpPr>
                <p:cNvPr id="32" name="Arc 242"/>
                <p:cNvSpPr/>
                <p:nvPr/>
              </p:nvSpPr>
              <p:spPr bwMode="auto">
                <a:xfrm rot="10800000">
                  <a:off x="4277845" y="1057238"/>
                  <a:ext cx="1500139" cy="3917945"/>
                </a:xfrm>
                <a:prstGeom prst="arc">
                  <a:avLst>
                    <a:gd name="adj1" fmla="val 21579902"/>
                    <a:gd name="adj2" fmla="val 10825974"/>
                  </a:avLst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sz="1800">
                    <a:ea typeface="ＭＳ Ｐゴシック" charset="-128"/>
                  </a:endParaRPr>
                </a:p>
              </p:txBody>
            </p:sp>
            <p:sp>
              <p:nvSpPr>
                <p:cNvPr id="33" name="Arc 243"/>
                <p:cNvSpPr/>
                <p:nvPr/>
              </p:nvSpPr>
              <p:spPr bwMode="auto">
                <a:xfrm rot="10800000">
                  <a:off x="4250438" y="1151403"/>
                  <a:ext cx="388433" cy="3723686"/>
                </a:xfrm>
                <a:prstGeom prst="arc">
                  <a:avLst>
                    <a:gd name="adj1" fmla="val 9615647"/>
                    <a:gd name="adj2" fmla="val 0"/>
                  </a:avLst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sz="1800">
                    <a:ea typeface="ＭＳ Ｐゴシック" charset="-128"/>
                  </a:endParaRPr>
                </a:p>
              </p:txBody>
            </p:sp>
            <p:sp>
              <p:nvSpPr>
                <p:cNvPr id="34" name="Arc 244"/>
                <p:cNvSpPr/>
                <p:nvPr/>
              </p:nvSpPr>
              <p:spPr bwMode="auto">
                <a:xfrm rot="10800000">
                  <a:off x="5260728" y="852183"/>
                  <a:ext cx="575951" cy="3691296"/>
                </a:xfrm>
                <a:prstGeom prst="arc">
                  <a:avLst>
                    <a:gd name="adj1" fmla="val 10800000"/>
                    <a:gd name="adj2" fmla="val 0"/>
                  </a:avLst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sz="1800">
                    <a:ea typeface="ＭＳ Ｐゴシック" charset="-128"/>
                  </a:endParaRPr>
                </a:p>
              </p:txBody>
            </p:sp>
            <p:sp>
              <p:nvSpPr>
                <p:cNvPr id="35" name="Arc 245"/>
                <p:cNvSpPr/>
                <p:nvPr/>
              </p:nvSpPr>
              <p:spPr bwMode="auto">
                <a:xfrm rot="10800000">
                  <a:off x="5182109" y="927340"/>
                  <a:ext cx="1526928" cy="3885575"/>
                </a:xfrm>
                <a:prstGeom prst="arc">
                  <a:avLst>
                    <a:gd name="adj1" fmla="val 21579902"/>
                    <a:gd name="adj2" fmla="val 10825974"/>
                  </a:avLst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sz="1800">
                    <a:ea typeface="ＭＳ Ｐゴシック" charset="-128"/>
                  </a:endParaRPr>
                </a:p>
              </p:txBody>
            </p:sp>
          </p:grpSp>
        </p:grpSp>
      </p:grpSp>
      <p:grpSp>
        <p:nvGrpSpPr>
          <p:cNvPr id="47" name="Skupina 46"/>
          <p:cNvGrpSpPr/>
          <p:nvPr/>
        </p:nvGrpSpPr>
        <p:grpSpPr>
          <a:xfrm>
            <a:off x="4538848" y="3483222"/>
            <a:ext cx="4341813" cy="2757488"/>
            <a:chOff x="1130300" y="3378200"/>
            <a:chExt cx="4341813" cy="2757488"/>
          </a:xfrm>
        </p:grpSpPr>
        <p:grpSp>
          <p:nvGrpSpPr>
            <p:cNvPr id="48" name="Skupina 47"/>
            <p:cNvGrpSpPr/>
            <p:nvPr/>
          </p:nvGrpSpPr>
          <p:grpSpPr>
            <a:xfrm>
              <a:off x="1130300" y="3378200"/>
              <a:ext cx="4341813" cy="2757488"/>
              <a:chOff x="1130300" y="3378200"/>
              <a:chExt cx="4341813" cy="2757488"/>
            </a:xfrm>
          </p:grpSpPr>
          <p:sp>
            <p:nvSpPr>
              <p:cNvPr id="62" name="Oval 6"/>
              <p:cNvSpPr>
                <a:spLocks noChangeArrowheads="1"/>
              </p:cNvSpPr>
              <p:nvPr/>
            </p:nvSpPr>
            <p:spPr bwMode="auto">
              <a:xfrm>
                <a:off x="2574925" y="3597275"/>
                <a:ext cx="1831975" cy="1749425"/>
              </a:xfrm>
              <a:prstGeom prst="ellipse">
                <a:avLst/>
              </a:prstGeom>
              <a:solidFill>
                <a:schemeClr val="folHlink"/>
              </a:solidFill>
              <a:ln w="25400">
                <a:solidFill>
                  <a:srgbClr val="00804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cs-CZ" sz="2000"/>
              </a:p>
            </p:txBody>
          </p:sp>
          <p:sp>
            <p:nvSpPr>
              <p:cNvPr id="63" name="Oval 14"/>
              <p:cNvSpPr>
                <a:spLocks noChangeArrowheads="1"/>
              </p:cNvSpPr>
              <p:nvPr/>
            </p:nvSpPr>
            <p:spPr bwMode="auto">
              <a:xfrm>
                <a:off x="1579563" y="4035425"/>
                <a:ext cx="228600" cy="762000"/>
              </a:xfrm>
              <a:prstGeom prst="ellipse">
                <a:avLst/>
              </a:prstGeom>
              <a:noFill/>
              <a:ln w="25400">
                <a:solidFill>
                  <a:srgbClr val="00804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cs-CZ" sz="2000"/>
              </a:p>
            </p:txBody>
          </p:sp>
          <p:sp>
            <p:nvSpPr>
              <p:cNvPr id="64" name="Oval 16"/>
              <p:cNvSpPr>
                <a:spLocks noChangeArrowheads="1"/>
              </p:cNvSpPr>
              <p:nvPr/>
            </p:nvSpPr>
            <p:spPr bwMode="auto">
              <a:xfrm>
                <a:off x="1655763" y="4416425"/>
                <a:ext cx="76200" cy="76200"/>
              </a:xfrm>
              <a:prstGeom prst="ellipse">
                <a:avLst/>
              </a:prstGeom>
              <a:solidFill>
                <a:schemeClr val="folHlink"/>
              </a:solidFill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cs-CZ" sz="1800"/>
              </a:p>
            </p:txBody>
          </p:sp>
          <p:sp>
            <p:nvSpPr>
              <p:cNvPr id="65" name="Oval 18"/>
              <p:cNvSpPr>
                <a:spLocks noChangeArrowheads="1"/>
              </p:cNvSpPr>
              <p:nvPr/>
            </p:nvSpPr>
            <p:spPr bwMode="auto">
              <a:xfrm>
                <a:off x="1655763" y="4568825"/>
                <a:ext cx="74612" cy="84138"/>
              </a:xfrm>
              <a:prstGeom prst="ellipse">
                <a:avLst/>
              </a:prstGeom>
              <a:solidFill>
                <a:schemeClr val="folHlink"/>
              </a:solidFill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cs-CZ" sz="2000"/>
              </a:p>
            </p:txBody>
          </p:sp>
          <p:sp>
            <p:nvSpPr>
              <p:cNvPr id="66" name="Text Box 20"/>
              <p:cNvSpPr txBox="1">
                <a:spLocks noChangeArrowheads="1"/>
              </p:cNvSpPr>
              <p:nvPr/>
            </p:nvSpPr>
            <p:spPr bwMode="auto">
              <a:xfrm>
                <a:off x="1130300" y="4225925"/>
                <a:ext cx="482600" cy="338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ahoma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ahoma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ahoma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ahoma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ahoma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ahoma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ahoma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ahoma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ahoma" pitchFamily="34" charset="0"/>
                    <a:ea typeface="ＭＳ Ｐゴシック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1600" dirty="0">
                    <a:solidFill>
                      <a:srgbClr val="008040"/>
                    </a:solidFill>
                  </a:rPr>
                  <a:t>d</a:t>
                </a:r>
                <a:endParaRPr lang="en-US" sz="2000" dirty="0">
                  <a:solidFill>
                    <a:srgbClr val="008040"/>
                  </a:solidFill>
                </a:endParaRPr>
              </a:p>
            </p:txBody>
          </p:sp>
          <p:sp>
            <p:nvSpPr>
              <p:cNvPr id="67" name="Text Box 21"/>
              <p:cNvSpPr txBox="1">
                <a:spLocks noChangeArrowheads="1"/>
              </p:cNvSpPr>
              <p:nvPr/>
            </p:nvSpPr>
            <p:spPr bwMode="auto">
              <a:xfrm>
                <a:off x="4330700" y="4240213"/>
                <a:ext cx="673100" cy="276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ahoma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ahoma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ahoma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ahoma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ahoma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ahoma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ahoma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ahoma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ahoma" pitchFamily="34" charset="0"/>
                    <a:ea typeface="ＭＳ Ｐゴシック" pitchFamily="34" charset="-128"/>
                  </a:defRPr>
                </a:lvl9pPr>
              </a:lstStyle>
              <a:p>
                <a:pPr algn="ctr">
                  <a:lnSpc>
                    <a:spcPct val="70000"/>
                  </a:lnSpc>
                  <a:spcBef>
                    <a:spcPct val="50000"/>
                  </a:spcBef>
                </a:pPr>
                <a:r>
                  <a:rPr lang="en-US" sz="1600">
                    <a:solidFill>
                      <a:srgbClr val="008040"/>
                    </a:solidFill>
                  </a:rPr>
                  <a:t>Au</a:t>
                </a:r>
                <a:endParaRPr lang="en-US" sz="2000">
                  <a:solidFill>
                    <a:srgbClr val="008040"/>
                  </a:solidFill>
                </a:endParaRPr>
              </a:p>
            </p:txBody>
          </p:sp>
          <p:sp>
            <p:nvSpPr>
              <p:cNvPr id="68" name="Line 22"/>
              <p:cNvSpPr>
                <a:spLocks noChangeShapeType="1"/>
              </p:cNvSpPr>
              <p:nvPr/>
            </p:nvSpPr>
            <p:spPr bwMode="auto">
              <a:xfrm>
                <a:off x="1808163" y="4416425"/>
                <a:ext cx="38100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69" name="Line 23"/>
              <p:cNvSpPr>
                <a:spLocks noChangeShapeType="1"/>
              </p:cNvSpPr>
              <p:nvPr/>
            </p:nvSpPr>
            <p:spPr bwMode="auto">
              <a:xfrm flipH="1">
                <a:off x="2189163" y="4416425"/>
                <a:ext cx="38100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cs-CZ"/>
              </a:p>
            </p:txBody>
          </p:sp>
          <p:cxnSp>
            <p:nvCxnSpPr>
              <p:cNvPr id="70" name="Straight Connector 61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2294731" y="3628232"/>
                <a:ext cx="4763" cy="125730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71" name="Group 249"/>
              <p:cNvGrpSpPr>
                <a:grpSpLocks/>
              </p:cNvGrpSpPr>
              <p:nvPr/>
            </p:nvGrpSpPr>
            <p:grpSpPr bwMode="auto">
              <a:xfrm>
                <a:off x="3078163" y="4213225"/>
                <a:ext cx="965200" cy="117475"/>
                <a:chOff x="215936" y="644546"/>
                <a:chExt cx="6576508" cy="4079854"/>
              </a:xfrm>
            </p:grpSpPr>
            <p:sp>
              <p:nvSpPr>
                <p:cNvPr id="99" name="Arc 250"/>
                <p:cNvSpPr/>
                <p:nvPr/>
              </p:nvSpPr>
              <p:spPr bwMode="auto">
                <a:xfrm rot="10800000">
                  <a:off x="2141295" y="865079"/>
                  <a:ext cx="1503507" cy="3859321"/>
                </a:xfrm>
                <a:prstGeom prst="arc">
                  <a:avLst>
                    <a:gd name="adj1" fmla="val 21579902"/>
                    <a:gd name="adj2" fmla="val 10825974"/>
                  </a:avLst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sz="1800">
                    <a:ea typeface="ＭＳ Ｐゴシック" charset="-128"/>
                  </a:endParaRPr>
                </a:p>
              </p:txBody>
            </p:sp>
            <p:sp>
              <p:nvSpPr>
                <p:cNvPr id="100" name="Arc 251"/>
                <p:cNvSpPr/>
                <p:nvPr/>
              </p:nvSpPr>
              <p:spPr bwMode="auto">
                <a:xfrm rot="10800000">
                  <a:off x="2130475" y="865079"/>
                  <a:ext cx="497565" cy="3804206"/>
                </a:xfrm>
                <a:prstGeom prst="arc">
                  <a:avLst>
                    <a:gd name="adj1" fmla="val 10800000"/>
                    <a:gd name="adj2" fmla="val 0"/>
                  </a:avLst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sz="1800">
                    <a:ea typeface="ＭＳ Ｐゴシック" charset="-128"/>
                  </a:endParaRPr>
                </a:p>
              </p:txBody>
            </p:sp>
            <p:sp>
              <p:nvSpPr>
                <p:cNvPr id="101" name="Arc 252"/>
                <p:cNvSpPr/>
                <p:nvPr/>
              </p:nvSpPr>
              <p:spPr bwMode="auto">
                <a:xfrm rot="10800000">
                  <a:off x="1102899" y="865079"/>
                  <a:ext cx="1525141" cy="3804206"/>
                </a:xfrm>
                <a:prstGeom prst="arc">
                  <a:avLst>
                    <a:gd name="adj1" fmla="val 21579902"/>
                    <a:gd name="adj2" fmla="val 10825974"/>
                  </a:avLst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sz="1800">
                    <a:ea typeface="ＭＳ Ｐゴシック" charset="-128"/>
                  </a:endParaRPr>
                </a:p>
              </p:txBody>
            </p:sp>
            <p:sp>
              <p:nvSpPr>
                <p:cNvPr id="102" name="Arc 253"/>
                <p:cNvSpPr/>
                <p:nvPr/>
              </p:nvSpPr>
              <p:spPr bwMode="auto">
                <a:xfrm rot="10800000">
                  <a:off x="1102899" y="865079"/>
                  <a:ext cx="627364" cy="3693939"/>
                </a:xfrm>
                <a:prstGeom prst="arc">
                  <a:avLst>
                    <a:gd name="adj1" fmla="val 10800000"/>
                    <a:gd name="adj2" fmla="val 0"/>
                  </a:avLst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sz="1800">
                    <a:ea typeface="ＭＳ Ｐゴシック" charset="-128"/>
                  </a:endParaRPr>
                </a:p>
              </p:txBody>
            </p:sp>
            <p:sp>
              <p:nvSpPr>
                <p:cNvPr id="103" name="Arc 254"/>
                <p:cNvSpPr/>
                <p:nvPr/>
              </p:nvSpPr>
              <p:spPr bwMode="auto">
                <a:xfrm rot="10800000">
                  <a:off x="215936" y="809963"/>
                  <a:ext cx="1525141" cy="3859321"/>
                </a:xfrm>
                <a:prstGeom prst="arc">
                  <a:avLst>
                    <a:gd name="adj1" fmla="val 21579902"/>
                    <a:gd name="adj2" fmla="val 10825974"/>
                  </a:avLst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sz="1800">
                    <a:ea typeface="ＭＳ Ｐゴシック" charset="-128"/>
                  </a:endParaRPr>
                </a:p>
              </p:txBody>
            </p:sp>
            <p:sp>
              <p:nvSpPr>
                <p:cNvPr id="104" name="Arc 255"/>
                <p:cNvSpPr/>
                <p:nvPr/>
              </p:nvSpPr>
              <p:spPr bwMode="auto">
                <a:xfrm rot="10800000">
                  <a:off x="3179691" y="920229"/>
                  <a:ext cx="1535961" cy="3528522"/>
                </a:xfrm>
                <a:prstGeom prst="arc">
                  <a:avLst>
                    <a:gd name="adj1" fmla="val 21579902"/>
                    <a:gd name="adj2" fmla="val 10825974"/>
                  </a:avLst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sz="1800">
                    <a:ea typeface="ＭＳ Ｐゴシック" charset="-128"/>
                  </a:endParaRPr>
                </a:p>
              </p:txBody>
            </p:sp>
            <p:sp>
              <p:nvSpPr>
                <p:cNvPr id="105" name="Arc 256"/>
                <p:cNvSpPr/>
                <p:nvPr/>
              </p:nvSpPr>
              <p:spPr bwMode="auto">
                <a:xfrm rot="10800000">
                  <a:off x="3179691" y="644546"/>
                  <a:ext cx="465111" cy="4079854"/>
                </a:xfrm>
                <a:prstGeom prst="arc">
                  <a:avLst>
                    <a:gd name="adj1" fmla="val 10799995"/>
                    <a:gd name="adj2" fmla="val 0"/>
                  </a:avLst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sz="1800">
                    <a:ea typeface="ＭＳ Ｐゴシック" charset="-128"/>
                  </a:endParaRPr>
                </a:p>
              </p:txBody>
            </p:sp>
            <p:sp>
              <p:nvSpPr>
                <p:cNvPr id="106" name="Arc 257"/>
                <p:cNvSpPr/>
                <p:nvPr/>
              </p:nvSpPr>
              <p:spPr bwMode="auto">
                <a:xfrm rot="10800000">
                  <a:off x="4337067" y="809963"/>
                  <a:ext cx="1503514" cy="3914437"/>
                </a:xfrm>
                <a:prstGeom prst="arc">
                  <a:avLst>
                    <a:gd name="adj1" fmla="val 21579902"/>
                    <a:gd name="adj2" fmla="val 10825974"/>
                  </a:avLst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sz="1800">
                    <a:ea typeface="ＭＳ Ｐゴシック" charset="-128"/>
                  </a:endParaRPr>
                </a:p>
              </p:txBody>
            </p:sp>
            <p:sp>
              <p:nvSpPr>
                <p:cNvPr id="107" name="Arc 258"/>
                <p:cNvSpPr/>
                <p:nvPr/>
              </p:nvSpPr>
              <p:spPr bwMode="auto">
                <a:xfrm rot="10800000">
                  <a:off x="4326254" y="920229"/>
                  <a:ext cx="400212" cy="3693905"/>
                </a:xfrm>
                <a:prstGeom prst="arc">
                  <a:avLst>
                    <a:gd name="adj1" fmla="val 9615647"/>
                    <a:gd name="adj2" fmla="val 0"/>
                  </a:avLst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sz="1800">
                    <a:ea typeface="ＭＳ Ｐゴシック" charset="-128"/>
                  </a:endParaRPr>
                </a:p>
              </p:txBody>
            </p:sp>
            <p:sp>
              <p:nvSpPr>
                <p:cNvPr id="108" name="Arc 259"/>
                <p:cNvSpPr/>
                <p:nvPr/>
              </p:nvSpPr>
              <p:spPr bwMode="auto">
                <a:xfrm rot="10800000">
                  <a:off x="5267296" y="809963"/>
                  <a:ext cx="573285" cy="3749055"/>
                </a:xfrm>
                <a:prstGeom prst="arc">
                  <a:avLst>
                    <a:gd name="adj1" fmla="val 10800000"/>
                    <a:gd name="adj2" fmla="val 0"/>
                  </a:avLst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sz="1800">
                    <a:ea typeface="ＭＳ Ｐゴシック" charset="-128"/>
                  </a:endParaRPr>
                </a:p>
              </p:txBody>
            </p:sp>
            <p:sp>
              <p:nvSpPr>
                <p:cNvPr id="109" name="Arc 260"/>
                <p:cNvSpPr/>
                <p:nvPr/>
              </p:nvSpPr>
              <p:spPr bwMode="auto">
                <a:xfrm rot="10800000">
                  <a:off x="5267296" y="865079"/>
                  <a:ext cx="1525148" cy="3859321"/>
                </a:xfrm>
                <a:prstGeom prst="arc">
                  <a:avLst>
                    <a:gd name="adj1" fmla="val 21579902"/>
                    <a:gd name="adj2" fmla="val 10825974"/>
                  </a:avLst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sz="1800">
                    <a:ea typeface="ＭＳ Ｐゴシック" charset="-128"/>
                  </a:endParaRPr>
                </a:p>
              </p:txBody>
            </p:sp>
          </p:grpSp>
          <p:sp>
            <p:nvSpPr>
              <p:cNvPr id="72" name="TextBox 82"/>
              <p:cNvSpPr txBox="1">
                <a:spLocks noChangeArrowheads="1"/>
              </p:cNvSpPr>
              <p:nvPr/>
            </p:nvSpPr>
            <p:spPr bwMode="auto">
              <a:xfrm>
                <a:off x="4127500" y="3378200"/>
                <a:ext cx="1344613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ahoma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ahoma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ahoma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ahoma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ahoma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ahoma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ahoma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ahoma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ahoma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r>
                  <a:rPr lang="en-US" sz="1800" b="0"/>
                  <a:t>Forward jet</a:t>
                </a:r>
              </a:p>
            </p:txBody>
          </p:sp>
          <p:grpSp>
            <p:nvGrpSpPr>
              <p:cNvPr id="73" name="Group 276"/>
              <p:cNvGrpSpPr>
                <a:grpSpLocks/>
              </p:cNvGrpSpPr>
              <p:nvPr/>
            </p:nvGrpSpPr>
            <p:grpSpPr bwMode="auto">
              <a:xfrm rot="2719582">
                <a:off x="3251995" y="5190331"/>
                <a:ext cx="779462" cy="200025"/>
                <a:chOff x="215936" y="644546"/>
                <a:chExt cx="6576508" cy="4079854"/>
              </a:xfrm>
            </p:grpSpPr>
            <p:sp>
              <p:nvSpPr>
                <p:cNvPr id="88" name="Arc 277"/>
                <p:cNvSpPr/>
                <p:nvPr/>
              </p:nvSpPr>
              <p:spPr bwMode="auto">
                <a:xfrm rot="10800000">
                  <a:off x="2067662" y="831293"/>
                  <a:ext cx="1500141" cy="3885575"/>
                </a:xfrm>
                <a:prstGeom prst="arc">
                  <a:avLst>
                    <a:gd name="adj1" fmla="val 21579902"/>
                    <a:gd name="adj2" fmla="val 10825974"/>
                  </a:avLst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sz="1800">
                    <a:ea typeface="ＭＳ Ｐゴシック" charset="-128"/>
                  </a:endParaRPr>
                </a:p>
              </p:txBody>
            </p:sp>
            <p:sp>
              <p:nvSpPr>
                <p:cNvPr id="89" name="Arc 278"/>
                <p:cNvSpPr/>
                <p:nvPr/>
              </p:nvSpPr>
              <p:spPr bwMode="auto">
                <a:xfrm rot="10800000">
                  <a:off x="2053752" y="891709"/>
                  <a:ext cx="495587" cy="3756056"/>
                </a:xfrm>
                <a:prstGeom prst="arc">
                  <a:avLst>
                    <a:gd name="adj1" fmla="val 10800000"/>
                    <a:gd name="adj2" fmla="val 0"/>
                  </a:avLst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sz="1800">
                    <a:ea typeface="ＭＳ Ｐゴシック" charset="-128"/>
                  </a:endParaRPr>
                </a:p>
              </p:txBody>
            </p:sp>
            <p:sp>
              <p:nvSpPr>
                <p:cNvPr id="90" name="Arc 279"/>
                <p:cNvSpPr/>
                <p:nvPr/>
              </p:nvSpPr>
              <p:spPr bwMode="auto">
                <a:xfrm rot="10800000">
                  <a:off x="1041045" y="946322"/>
                  <a:ext cx="1526930" cy="3820816"/>
                </a:xfrm>
                <a:prstGeom prst="arc">
                  <a:avLst>
                    <a:gd name="adj1" fmla="val 21579902"/>
                    <a:gd name="adj2" fmla="val 10825974"/>
                  </a:avLst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sz="1800">
                    <a:ea typeface="ＭＳ Ｐゴシック" charset="-128"/>
                  </a:endParaRPr>
                </a:p>
              </p:txBody>
            </p:sp>
            <p:sp>
              <p:nvSpPr>
                <p:cNvPr id="91" name="Arc 280"/>
                <p:cNvSpPr/>
                <p:nvPr/>
              </p:nvSpPr>
              <p:spPr bwMode="auto">
                <a:xfrm rot="10800000">
                  <a:off x="1096299" y="844766"/>
                  <a:ext cx="629528" cy="3691296"/>
                </a:xfrm>
                <a:prstGeom prst="arc">
                  <a:avLst>
                    <a:gd name="adj1" fmla="val 10800000"/>
                    <a:gd name="adj2" fmla="val 0"/>
                  </a:avLst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sz="1800">
                    <a:ea typeface="ＭＳ Ｐゴシック" charset="-128"/>
                  </a:endParaRPr>
                </a:p>
              </p:txBody>
            </p:sp>
            <p:sp>
              <p:nvSpPr>
                <p:cNvPr id="92" name="Arc 281"/>
                <p:cNvSpPr/>
                <p:nvPr/>
              </p:nvSpPr>
              <p:spPr bwMode="auto">
                <a:xfrm rot="10800000">
                  <a:off x="108400" y="1045993"/>
                  <a:ext cx="1526930" cy="3853206"/>
                </a:xfrm>
                <a:prstGeom prst="arc">
                  <a:avLst>
                    <a:gd name="adj1" fmla="val 21579902"/>
                    <a:gd name="adj2" fmla="val 10825974"/>
                  </a:avLst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sz="1800">
                    <a:ea typeface="ＭＳ Ｐゴシック" charset="-128"/>
                  </a:endParaRPr>
                </a:p>
              </p:txBody>
            </p:sp>
            <p:sp>
              <p:nvSpPr>
                <p:cNvPr id="93" name="Arc 282"/>
                <p:cNvSpPr/>
                <p:nvPr/>
              </p:nvSpPr>
              <p:spPr bwMode="auto">
                <a:xfrm rot="10800000">
                  <a:off x="3099172" y="1132274"/>
                  <a:ext cx="1540319" cy="3529408"/>
                </a:xfrm>
                <a:prstGeom prst="arc">
                  <a:avLst>
                    <a:gd name="adj1" fmla="val 21579902"/>
                    <a:gd name="adj2" fmla="val 10825974"/>
                  </a:avLst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sz="1800">
                    <a:ea typeface="ＭＳ Ｐゴシック" charset="-128"/>
                  </a:endParaRPr>
                </a:p>
              </p:txBody>
            </p:sp>
            <p:sp>
              <p:nvSpPr>
                <p:cNvPr id="94" name="Arc 283"/>
                <p:cNvSpPr/>
                <p:nvPr/>
              </p:nvSpPr>
              <p:spPr bwMode="auto">
                <a:xfrm rot="10800000">
                  <a:off x="3175079" y="645872"/>
                  <a:ext cx="468798" cy="4079854"/>
                </a:xfrm>
                <a:prstGeom prst="arc">
                  <a:avLst>
                    <a:gd name="adj1" fmla="val 10799995"/>
                    <a:gd name="adj2" fmla="val 0"/>
                  </a:avLst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sz="1800">
                    <a:ea typeface="ＭＳ Ｐゴシック" charset="-128"/>
                  </a:endParaRPr>
                </a:p>
              </p:txBody>
            </p:sp>
            <p:sp>
              <p:nvSpPr>
                <p:cNvPr id="95" name="Arc 284"/>
                <p:cNvSpPr/>
                <p:nvPr/>
              </p:nvSpPr>
              <p:spPr bwMode="auto">
                <a:xfrm rot="10800000">
                  <a:off x="4249288" y="1013928"/>
                  <a:ext cx="1513540" cy="3917965"/>
                </a:xfrm>
                <a:prstGeom prst="arc">
                  <a:avLst>
                    <a:gd name="adj1" fmla="val 21579902"/>
                    <a:gd name="adj2" fmla="val 10825974"/>
                  </a:avLst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sz="1800">
                    <a:ea typeface="ＭＳ Ｐゴシック" charset="-128"/>
                  </a:endParaRPr>
                </a:p>
              </p:txBody>
            </p:sp>
            <p:sp>
              <p:nvSpPr>
                <p:cNvPr id="96" name="Arc 285"/>
                <p:cNvSpPr/>
                <p:nvPr/>
              </p:nvSpPr>
              <p:spPr bwMode="auto">
                <a:xfrm rot="10800000">
                  <a:off x="4253002" y="1095852"/>
                  <a:ext cx="388434" cy="3723686"/>
                </a:xfrm>
                <a:prstGeom prst="arc">
                  <a:avLst>
                    <a:gd name="adj1" fmla="val 9615647"/>
                    <a:gd name="adj2" fmla="val 0"/>
                  </a:avLst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sz="1800">
                    <a:ea typeface="ＭＳ Ｐゴシック" charset="-128"/>
                  </a:endParaRPr>
                </a:p>
              </p:txBody>
            </p:sp>
            <p:sp>
              <p:nvSpPr>
                <p:cNvPr id="97" name="Arc 286"/>
                <p:cNvSpPr/>
                <p:nvPr/>
              </p:nvSpPr>
              <p:spPr bwMode="auto">
                <a:xfrm rot="10800000">
                  <a:off x="5233683" y="879740"/>
                  <a:ext cx="575943" cy="3691296"/>
                </a:xfrm>
                <a:prstGeom prst="arc">
                  <a:avLst>
                    <a:gd name="adj1" fmla="val 10800000"/>
                    <a:gd name="adj2" fmla="val 0"/>
                  </a:avLst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sz="1800">
                    <a:ea typeface="ＭＳ Ｐゴシック" charset="-128"/>
                  </a:endParaRPr>
                </a:p>
              </p:txBody>
            </p:sp>
            <p:sp>
              <p:nvSpPr>
                <p:cNvPr id="98" name="Arc 287"/>
                <p:cNvSpPr/>
                <p:nvPr/>
              </p:nvSpPr>
              <p:spPr bwMode="auto">
                <a:xfrm rot="10800000">
                  <a:off x="5208468" y="948148"/>
                  <a:ext cx="1526930" cy="3885575"/>
                </a:xfrm>
                <a:prstGeom prst="arc">
                  <a:avLst>
                    <a:gd name="adj1" fmla="val 21579902"/>
                    <a:gd name="adj2" fmla="val 10825974"/>
                  </a:avLst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sz="1800">
                    <a:ea typeface="ＭＳ Ｐゴシック" charset="-128"/>
                  </a:endParaRPr>
                </a:p>
              </p:txBody>
            </p:sp>
          </p:grpSp>
          <p:cxnSp>
            <p:nvCxnSpPr>
              <p:cNvPr id="74" name="Straight Connector 288"/>
              <p:cNvCxnSpPr/>
              <p:nvPr/>
            </p:nvCxnSpPr>
            <p:spPr bwMode="auto">
              <a:xfrm rot="16200000" flipH="1">
                <a:off x="3911601" y="5562600"/>
                <a:ext cx="201612" cy="153987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triangle" w="lg"/>
              </a:ln>
              <a:effectLst/>
            </p:spPr>
          </p:cxnSp>
          <p:sp>
            <p:nvSpPr>
              <p:cNvPr id="75" name="TextBox 83"/>
              <p:cNvSpPr txBox="1">
                <a:spLocks noChangeArrowheads="1"/>
              </p:cNvSpPr>
              <p:nvPr/>
            </p:nvSpPr>
            <p:spPr bwMode="auto">
              <a:xfrm>
                <a:off x="3695700" y="5765800"/>
                <a:ext cx="1714500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ahoma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ahoma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ahoma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ahoma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ahoma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ahoma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ahoma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ahoma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ahoma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r>
                  <a:rPr lang="en-US" sz="1800" b="0"/>
                  <a:t>Mid-rapidity jet</a:t>
                </a:r>
              </a:p>
            </p:txBody>
          </p:sp>
          <p:grpSp>
            <p:nvGrpSpPr>
              <p:cNvPr id="76" name="Group 291"/>
              <p:cNvGrpSpPr>
                <a:grpSpLocks/>
              </p:cNvGrpSpPr>
              <p:nvPr/>
            </p:nvGrpSpPr>
            <p:grpSpPr bwMode="auto">
              <a:xfrm rot="4099353">
                <a:off x="2832894" y="4528344"/>
                <a:ext cx="779463" cy="200025"/>
                <a:chOff x="215936" y="644546"/>
                <a:chExt cx="6576508" cy="4079854"/>
              </a:xfrm>
            </p:grpSpPr>
            <p:sp>
              <p:nvSpPr>
                <p:cNvPr id="77" name="Arc 292"/>
                <p:cNvSpPr/>
                <p:nvPr/>
              </p:nvSpPr>
              <p:spPr bwMode="auto">
                <a:xfrm rot="10800000">
                  <a:off x="2138622" y="847130"/>
                  <a:ext cx="1500139" cy="3885575"/>
                </a:xfrm>
                <a:prstGeom prst="arc">
                  <a:avLst>
                    <a:gd name="adj1" fmla="val 21579902"/>
                    <a:gd name="adj2" fmla="val 10825974"/>
                  </a:avLst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sz="1800">
                    <a:ea typeface="ＭＳ Ｐゴシック" charset="-128"/>
                  </a:endParaRPr>
                </a:p>
              </p:txBody>
            </p:sp>
            <p:sp>
              <p:nvSpPr>
                <p:cNvPr id="78" name="Arc 293"/>
                <p:cNvSpPr/>
                <p:nvPr/>
              </p:nvSpPr>
              <p:spPr bwMode="auto">
                <a:xfrm rot="10800000">
                  <a:off x="2129773" y="908552"/>
                  <a:ext cx="495586" cy="3756056"/>
                </a:xfrm>
                <a:prstGeom prst="arc">
                  <a:avLst>
                    <a:gd name="adj1" fmla="val 10800000"/>
                    <a:gd name="adj2" fmla="val 0"/>
                  </a:avLst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sz="1800">
                    <a:ea typeface="ＭＳ Ｐゴシック" charset="-128"/>
                  </a:endParaRPr>
                </a:p>
              </p:txBody>
            </p:sp>
            <p:sp>
              <p:nvSpPr>
                <p:cNvPr id="79" name="Arc 294"/>
                <p:cNvSpPr/>
                <p:nvPr/>
              </p:nvSpPr>
              <p:spPr bwMode="auto">
                <a:xfrm rot="10800000">
                  <a:off x="1040897" y="987402"/>
                  <a:ext cx="1526928" cy="3820816"/>
                </a:xfrm>
                <a:prstGeom prst="arc">
                  <a:avLst>
                    <a:gd name="adj1" fmla="val 21579902"/>
                    <a:gd name="adj2" fmla="val 10825974"/>
                  </a:avLst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sz="1800">
                    <a:ea typeface="ＭＳ Ｐゴシック" charset="-128"/>
                  </a:endParaRPr>
                </a:p>
              </p:txBody>
            </p:sp>
            <p:sp>
              <p:nvSpPr>
                <p:cNvPr id="80" name="Arc 295"/>
                <p:cNvSpPr/>
                <p:nvPr/>
              </p:nvSpPr>
              <p:spPr bwMode="auto">
                <a:xfrm rot="10800000">
                  <a:off x="1097679" y="849752"/>
                  <a:ext cx="629519" cy="3691296"/>
                </a:xfrm>
                <a:prstGeom prst="arc">
                  <a:avLst>
                    <a:gd name="adj1" fmla="val 10800000"/>
                    <a:gd name="adj2" fmla="val 0"/>
                  </a:avLst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sz="1800">
                    <a:ea typeface="ＭＳ Ｐゴシック" charset="-128"/>
                  </a:endParaRPr>
                </a:p>
              </p:txBody>
            </p:sp>
            <p:sp>
              <p:nvSpPr>
                <p:cNvPr id="81" name="Arc 296"/>
                <p:cNvSpPr/>
                <p:nvPr/>
              </p:nvSpPr>
              <p:spPr bwMode="auto">
                <a:xfrm rot="10800000">
                  <a:off x="145580" y="1069079"/>
                  <a:ext cx="1526928" cy="3853206"/>
                </a:xfrm>
                <a:prstGeom prst="arc">
                  <a:avLst>
                    <a:gd name="adj1" fmla="val 21579902"/>
                    <a:gd name="adj2" fmla="val 10825974"/>
                  </a:avLst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sz="1800">
                    <a:ea typeface="ＭＳ Ｐゴシック" charset="-128"/>
                  </a:endParaRPr>
                </a:p>
              </p:txBody>
            </p:sp>
            <p:sp>
              <p:nvSpPr>
                <p:cNvPr id="82" name="Arc 297"/>
                <p:cNvSpPr/>
                <p:nvPr/>
              </p:nvSpPr>
              <p:spPr bwMode="auto">
                <a:xfrm rot="10800000">
                  <a:off x="3124748" y="1173284"/>
                  <a:ext cx="1540326" cy="3529387"/>
                </a:xfrm>
                <a:prstGeom prst="arc">
                  <a:avLst>
                    <a:gd name="adj1" fmla="val 21579902"/>
                    <a:gd name="adj2" fmla="val 10825974"/>
                  </a:avLst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sz="1800">
                    <a:ea typeface="ＭＳ Ｐゴシック" charset="-128"/>
                  </a:endParaRPr>
                </a:p>
              </p:txBody>
            </p:sp>
            <p:sp>
              <p:nvSpPr>
                <p:cNvPr id="83" name="Arc 298"/>
                <p:cNvSpPr/>
                <p:nvPr/>
              </p:nvSpPr>
              <p:spPr bwMode="auto">
                <a:xfrm rot="10800000">
                  <a:off x="3103193" y="693506"/>
                  <a:ext cx="468789" cy="4079854"/>
                </a:xfrm>
                <a:prstGeom prst="arc">
                  <a:avLst>
                    <a:gd name="adj1" fmla="val 10799995"/>
                    <a:gd name="adj2" fmla="val 0"/>
                  </a:avLst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sz="1800">
                    <a:ea typeface="ＭＳ Ｐゴシック" charset="-128"/>
                  </a:endParaRPr>
                </a:p>
              </p:txBody>
            </p:sp>
            <p:sp>
              <p:nvSpPr>
                <p:cNvPr id="84" name="Arc 299"/>
                <p:cNvSpPr/>
                <p:nvPr/>
              </p:nvSpPr>
              <p:spPr bwMode="auto">
                <a:xfrm rot="10800000">
                  <a:off x="4277846" y="1057250"/>
                  <a:ext cx="1500139" cy="3917965"/>
                </a:xfrm>
                <a:prstGeom prst="arc">
                  <a:avLst>
                    <a:gd name="adj1" fmla="val 21579902"/>
                    <a:gd name="adj2" fmla="val 10825974"/>
                  </a:avLst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sz="1800">
                    <a:ea typeface="ＭＳ Ｐゴシック" charset="-128"/>
                  </a:endParaRPr>
                </a:p>
              </p:txBody>
            </p:sp>
            <p:sp>
              <p:nvSpPr>
                <p:cNvPr id="85" name="Arc 300"/>
                <p:cNvSpPr/>
                <p:nvPr/>
              </p:nvSpPr>
              <p:spPr bwMode="auto">
                <a:xfrm rot="10800000">
                  <a:off x="4250439" y="1151436"/>
                  <a:ext cx="388433" cy="3723666"/>
                </a:xfrm>
                <a:prstGeom prst="arc">
                  <a:avLst>
                    <a:gd name="adj1" fmla="val 9615647"/>
                    <a:gd name="adj2" fmla="val 0"/>
                  </a:avLst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sz="1800">
                    <a:ea typeface="ＭＳ Ｐゴシック" charset="-128"/>
                  </a:endParaRPr>
                </a:p>
              </p:txBody>
            </p:sp>
            <p:sp>
              <p:nvSpPr>
                <p:cNvPr id="86" name="Arc 301"/>
                <p:cNvSpPr/>
                <p:nvPr/>
              </p:nvSpPr>
              <p:spPr bwMode="auto">
                <a:xfrm rot="10800000">
                  <a:off x="5260728" y="852183"/>
                  <a:ext cx="575951" cy="3691296"/>
                </a:xfrm>
                <a:prstGeom prst="arc">
                  <a:avLst>
                    <a:gd name="adj1" fmla="val 10800000"/>
                    <a:gd name="adj2" fmla="val 0"/>
                  </a:avLst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sz="1800">
                    <a:ea typeface="ＭＳ Ｐゴシック" charset="-128"/>
                  </a:endParaRPr>
                </a:p>
              </p:txBody>
            </p:sp>
            <p:sp>
              <p:nvSpPr>
                <p:cNvPr id="87" name="Arc 302"/>
                <p:cNvSpPr/>
                <p:nvPr/>
              </p:nvSpPr>
              <p:spPr bwMode="auto">
                <a:xfrm rot="10800000">
                  <a:off x="5182106" y="927359"/>
                  <a:ext cx="1526928" cy="3885575"/>
                </a:xfrm>
                <a:prstGeom prst="arc">
                  <a:avLst>
                    <a:gd name="adj1" fmla="val 21579902"/>
                    <a:gd name="adj2" fmla="val 10825974"/>
                  </a:avLst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sz="1800">
                    <a:ea typeface="ＭＳ Ｐゴシック" charset="-128"/>
                  </a:endParaRPr>
                </a:p>
              </p:txBody>
            </p:sp>
          </p:grpSp>
        </p:grpSp>
        <p:grpSp>
          <p:nvGrpSpPr>
            <p:cNvPr id="49" name="Group 327"/>
            <p:cNvGrpSpPr>
              <a:grpSpLocks/>
            </p:cNvGrpSpPr>
            <p:nvPr/>
          </p:nvGrpSpPr>
          <p:grpSpPr bwMode="auto">
            <a:xfrm rot="20920081">
              <a:off x="3382963" y="4868863"/>
              <a:ext cx="438150" cy="128587"/>
              <a:chOff x="215936" y="644546"/>
              <a:chExt cx="6576508" cy="4079854"/>
            </a:xfrm>
          </p:grpSpPr>
          <p:sp>
            <p:nvSpPr>
              <p:cNvPr id="51" name="Arc 328"/>
              <p:cNvSpPr/>
              <p:nvPr/>
            </p:nvSpPr>
            <p:spPr bwMode="auto">
              <a:xfrm rot="10800000">
                <a:off x="2073707" y="611358"/>
                <a:ext cx="1501152" cy="3878411"/>
              </a:xfrm>
              <a:prstGeom prst="arc">
                <a:avLst>
                  <a:gd name="adj1" fmla="val 21579902"/>
                  <a:gd name="adj2" fmla="val 10825974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sz="1800">
                  <a:ea typeface="ＭＳ Ｐゴシック" charset="-128"/>
                </a:endParaRPr>
              </a:p>
            </p:txBody>
          </p:sp>
          <p:sp>
            <p:nvSpPr>
              <p:cNvPr id="52" name="Arc 329"/>
              <p:cNvSpPr/>
              <p:nvPr/>
            </p:nvSpPr>
            <p:spPr bwMode="auto">
              <a:xfrm rot="10800000">
                <a:off x="2139692" y="883639"/>
                <a:ext cx="476559" cy="3777641"/>
              </a:xfrm>
              <a:prstGeom prst="arc">
                <a:avLst>
                  <a:gd name="adj1" fmla="val 10800000"/>
                  <a:gd name="adj2" fmla="val 0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sz="1800">
                  <a:ea typeface="ＭＳ Ｐゴシック" charset="-128"/>
                </a:endParaRPr>
              </a:p>
            </p:txBody>
          </p:sp>
          <p:sp>
            <p:nvSpPr>
              <p:cNvPr id="53" name="Arc 330"/>
              <p:cNvSpPr/>
              <p:nvPr/>
            </p:nvSpPr>
            <p:spPr bwMode="auto">
              <a:xfrm rot="10800000">
                <a:off x="1005687" y="625823"/>
                <a:ext cx="1524987" cy="3828026"/>
              </a:xfrm>
              <a:prstGeom prst="arc">
                <a:avLst>
                  <a:gd name="adj1" fmla="val 21579902"/>
                  <a:gd name="adj2" fmla="val 10825974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sz="1800">
                  <a:ea typeface="ＭＳ Ｐゴシック" charset="-128"/>
                </a:endParaRPr>
              </a:p>
            </p:txBody>
          </p:sp>
          <p:sp>
            <p:nvSpPr>
              <p:cNvPr id="54" name="Arc 331"/>
              <p:cNvSpPr/>
              <p:nvPr/>
            </p:nvSpPr>
            <p:spPr bwMode="auto">
              <a:xfrm rot="10800000">
                <a:off x="1030614" y="602239"/>
                <a:ext cx="643362" cy="3676936"/>
              </a:xfrm>
              <a:prstGeom prst="arc">
                <a:avLst>
                  <a:gd name="adj1" fmla="val 10800000"/>
                  <a:gd name="adj2" fmla="val 0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sz="1800">
                  <a:ea typeface="ＭＳ Ｐゴシック" charset="-128"/>
                </a:endParaRPr>
              </a:p>
            </p:txBody>
          </p:sp>
          <p:sp>
            <p:nvSpPr>
              <p:cNvPr id="55" name="Arc 332"/>
              <p:cNvSpPr/>
              <p:nvPr/>
            </p:nvSpPr>
            <p:spPr bwMode="auto">
              <a:xfrm rot="10800000">
                <a:off x="129490" y="614727"/>
                <a:ext cx="1524987" cy="3878411"/>
              </a:xfrm>
              <a:prstGeom prst="arc">
                <a:avLst>
                  <a:gd name="adj1" fmla="val 21579902"/>
                  <a:gd name="adj2" fmla="val 10825974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sz="1800">
                  <a:ea typeface="ＭＳ Ｐゴシック" charset="-128"/>
                </a:endParaRPr>
              </a:p>
            </p:txBody>
          </p:sp>
          <p:sp>
            <p:nvSpPr>
              <p:cNvPr id="56" name="Arc 333"/>
              <p:cNvSpPr/>
              <p:nvPr/>
            </p:nvSpPr>
            <p:spPr bwMode="auto">
              <a:xfrm rot="10800000">
                <a:off x="3103666" y="694680"/>
                <a:ext cx="1548808" cy="3525813"/>
              </a:xfrm>
              <a:prstGeom prst="arc">
                <a:avLst>
                  <a:gd name="adj1" fmla="val 21579902"/>
                  <a:gd name="adj2" fmla="val 10825974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sz="1800">
                  <a:ea typeface="ＭＳ Ｐゴシック" charset="-128"/>
                </a:endParaRPr>
              </a:p>
            </p:txBody>
          </p:sp>
          <p:sp>
            <p:nvSpPr>
              <p:cNvPr id="57" name="Arc 334"/>
              <p:cNvSpPr/>
              <p:nvPr/>
            </p:nvSpPr>
            <p:spPr bwMode="auto">
              <a:xfrm rot="10800000">
                <a:off x="3064997" y="456695"/>
                <a:ext cx="476559" cy="4079854"/>
              </a:xfrm>
              <a:prstGeom prst="arc">
                <a:avLst>
                  <a:gd name="adj1" fmla="val 10799995"/>
                  <a:gd name="adj2" fmla="val 0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sz="1800">
                  <a:ea typeface="ＭＳ Ｐゴシック" charset="-128"/>
                </a:endParaRPr>
              </a:p>
            </p:txBody>
          </p:sp>
          <p:sp>
            <p:nvSpPr>
              <p:cNvPr id="58" name="Arc 335"/>
              <p:cNvSpPr/>
              <p:nvPr/>
            </p:nvSpPr>
            <p:spPr bwMode="auto">
              <a:xfrm rot="10800000">
                <a:off x="4211623" y="592852"/>
                <a:ext cx="1501152" cy="3928764"/>
              </a:xfrm>
              <a:prstGeom prst="arc">
                <a:avLst>
                  <a:gd name="adj1" fmla="val 21579902"/>
                  <a:gd name="adj2" fmla="val 10825974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sz="1800">
                  <a:ea typeface="ＭＳ Ｐゴシック" charset="-128"/>
                </a:endParaRPr>
              </a:p>
            </p:txBody>
          </p:sp>
          <p:sp>
            <p:nvSpPr>
              <p:cNvPr id="59" name="Arc 336"/>
              <p:cNvSpPr/>
              <p:nvPr/>
            </p:nvSpPr>
            <p:spPr bwMode="auto">
              <a:xfrm rot="10800000">
                <a:off x="4250538" y="678350"/>
                <a:ext cx="381247" cy="3727289"/>
              </a:xfrm>
              <a:prstGeom prst="arc">
                <a:avLst>
                  <a:gd name="adj1" fmla="val 9615647"/>
                  <a:gd name="adj2" fmla="val 0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sz="1800">
                  <a:ea typeface="ＭＳ Ｐゴシック" charset="-128"/>
                </a:endParaRPr>
              </a:p>
            </p:txBody>
          </p:sp>
          <p:sp>
            <p:nvSpPr>
              <p:cNvPr id="60" name="Arc 337"/>
              <p:cNvSpPr/>
              <p:nvPr/>
            </p:nvSpPr>
            <p:spPr bwMode="auto">
              <a:xfrm rot="10800000">
                <a:off x="5260375" y="837788"/>
                <a:ext cx="571870" cy="3676936"/>
              </a:xfrm>
              <a:prstGeom prst="arc">
                <a:avLst>
                  <a:gd name="adj1" fmla="val 10800000"/>
                  <a:gd name="adj2" fmla="val 0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sz="1800">
                  <a:ea typeface="ＭＳ Ｐゴシック" charset="-128"/>
                </a:endParaRPr>
              </a:p>
            </p:txBody>
          </p:sp>
          <p:sp>
            <p:nvSpPr>
              <p:cNvPr id="61" name="Arc 338"/>
              <p:cNvSpPr/>
              <p:nvPr/>
            </p:nvSpPr>
            <p:spPr bwMode="auto">
              <a:xfrm rot="10800000">
                <a:off x="5260449" y="836220"/>
                <a:ext cx="1524987" cy="3878411"/>
              </a:xfrm>
              <a:prstGeom prst="arc">
                <a:avLst>
                  <a:gd name="adj1" fmla="val 21579902"/>
                  <a:gd name="adj2" fmla="val 10825974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sz="1800">
                  <a:ea typeface="ＭＳ Ｐゴシック" charset="-128"/>
                </a:endParaRPr>
              </a:p>
            </p:txBody>
          </p:sp>
        </p:grpSp>
        <p:cxnSp>
          <p:nvCxnSpPr>
            <p:cNvPr id="50" name="Straight Connector 63"/>
            <p:cNvCxnSpPr>
              <a:cxnSpLocks noChangeShapeType="1"/>
            </p:cNvCxnSpPr>
            <p:nvPr/>
          </p:nvCxnSpPr>
          <p:spPr bwMode="auto">
            <a:xfrm flipV="1">
              <a:off x="3001963" y="3733800"/>
              <a:ext cx="1506537" cy="5080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" name="TextovéPole 1"/>
          <p:cNvSpPr txBox="1"/>
          <p:nvPr/>
        </p:nvSpPr>
        <p:spPr>
          <a:xfrm>
            <a:off x="5987654" y="2428776"/>
            <a:ext cx="14048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C</a:t>
            </a:r>
            <a:r>
              <a:rPr lang="en-US" sz="4000" dirty="0" smtClean="0">
                <a:solidFill>
                  <a:srgbClr val="00B050"/>
                </a:solidFill>
              </a:rPr>
              <a:t>G</a:t>
            </a:r>
            <a:r>
              <a:rPr lang="en-US" sz="4000" dirty="0" smtClean="0">
                <a:solidFill>
                  <a:srgbClr val="0070C0"/>
                </a:solidFill>
              </a:rPr>
              <a:t>C ?</a:t>
            </a:r>
            <a:endParaRPr lang="cs-CZ" sz="4000" dirty="0">
              <a:solidFill>
                <a:srgbClr val="0070C0"/>
              </a:solidFill>
            </a:endParaRPr>
          </a:p>
        </p:txBody>
      </p:sp>
      <p:sp>
        <p:nvSpPr>
          <p:cNvPr id="110" name="Zástupný symbol pro zápatí 10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Jana Bielcikova (STAR)</a:t>
            </a:r>
            <a:endParaRPr lang="cs-CZ"/>
          </a:p>
        </p:txBody>
      </p:sp>
      <p:sp>
        <p:nvSpPr>
          <p:cNvPr id="111" name="Zástupný symbol pro číslo snímku 110"/>
          <p:cNvSpPr>
            <a:spLocks noGrp="1"/>
          </p:cNvSpPr>
          <p:nvPr>
            <p:ph type="sldNum" sz="quarter" idx="12"/>
          </p:nvPr>
        </p:nvSpPr>
        <p:spPr>
          <a:xfrm>
            <a:off x="6902896" y="6448251"/>
            <a:ext cx="2133600" cy="365125"/>
          </a:xfrm>
        </p:spPr>
        <p:txBody>
          <a:bodyPr/>
          <a:lstStyle/>
          <a:p>
            <a:fld id="{A916C249-7B7A-4E2C-AB85-C54E6F764F56}" type="slidenum">
              <a:rPr lang="cs-CZ" sz="1400" smtClean="0">
                <a:solidFill>
                  <a:schemeClr val="tx1"/>
                </a:solidFill>
              </a:rPr>
              <a:pPr/>
              <a:t>18</a:t>
            </a:fld>
            <a:endParaRPr lang="cs-CZ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07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940872" y="6445226"/>
            <a:ext cx="2133600" cy="365125"/>
          </a:xfrm>
        </p:spPr>
        <p:txBody>
          <a:bodyPr/>
          <a:lstStyle/>
          <a:p>
            <a:fld id="{7640AEB3-6BF1-47D6-8A36-40727821760A}" type="slidenum">
              <a:rPr lang="en-US" sz="14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19</a:t>
            </a:fld>
            <a:endParaRPr lang="en-US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Forward </a:t>
            </a:r>
            <a:r>
              <a:rPr lang="en-US" sz="4000" dirty="0" smtClean="0">
                <a:solidFill>
                  <a:srgbClr val="0070C0"/>
                </a:solidFill>
                <a:latin typeface="Symbol" pitchFamily="18" charset="2"/>
                <a:cs typeface="Arial" pitchFamily="34" charset="0"/>
              </a:rPr>
              <a:t>p-p</a:t>
            </a:r>
            <a:r>
              <a:rPr lang="en-US" sz="4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azimuthal correlations</a:t>
            </a:r>
          </a:p>
        </p:txBody>
      </p:sp>
      <p:pic>
        <p:nvPicPr>
          <p:cNvPr id="6149" name="Picture 5" descr="all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3028"/>
            <a:ext cx="4953000" cy="470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1039540" y="5911553"/>
            <a:ext cx="29718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STAR, arXiv:1005.2378</a:t>
            </a:r>
            <a:endParaRPr lang="en-US" sz="1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4787652" y="1687547"/>
            <a:ext cx="4344144" cy="3585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36538" indent="-236538"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sz="2000" dirty="0" smtClean="0"/>
              <a:t>forward </a:t>
            </a:r>
            <a:r>
              <a:rPr lang="en-US" sz="2000" dirty="0">
                <a:sym typeface="Symbol" pitchFamily="18" charset="2"/>
              </a:rPr>
              <a:t></a:t>
            </a:r>
            <a:r>
              <a:rPr lang="en-US" sz="2000" baseline="30000" dirty="0">
                <a:sym typeface="Symbol" pitchFamily="18" charset="2"/>
              </a:rPr>
              <a:t>0</a:t>
            </a:r>
            <a:r>
              <a:rPr lang="en-US" sz="2000" dirty="0">
                <a:sym typeface="Symbol" pitchFamily="18" charset="2"/>
              </a:rPr>
              <a:t> pairs</a:t>
            </a:r>
            <a:r>
              <a:rPr lang="en-US" sz="2000" dirty="0"/>
              <a:t> probe the lowest </a:t>
            </a:r>
            <a:r>
              <a:rPr lang="en-US" sz="2000" dirty="0" smtClean="0"/>
              <a:t>x</a:t>
            </a:r>
            <a:endParaRPr lang="en-US" sz="2000" dirty="0"/>
          </a:p>
          <a:p>
            <a:pPr marL="0" indent="0">
              <a:spcBef>
                <a:spcPct val="50000"/>
              </a:spcBef>
            </a:pPr>
            <a:r>
              <a:rPr lang="en-US" sz="2000" dirty="0" smtClean="0"/>
              <a:t>      2</a:t>
            </a:r>
            <a:r>
              <a:rPr lang="en-US" sz="2000" dirty="0">
                <a:sym typeface="Symbol" pitchFamily="18" charset="2"/>
              </a:rPr>
              <a:t>2 scattering</a:t>
            </a:r>
            <a:r>
              <a:rPr lang="en-US" sz="2000" dirty="0" smtClean="0">
                <a:sym typeface="Symbol" pitchFamily="18" charset="2"/>
              </a:rPr>
              <a:t>:</a:t>
            </a:r>
          </a:p>
          <a:p>
            <a:pPr marL="0" indent="0">
              <a:spcBef>
                <a:spcPct val="50000"/>
              </a:spcBef>
            </a:pPr>
            <a:r>
              <a:rPr lang="en-US" sz="2000" dirty="0">
                <a:sym typeface="Symbol" pitchFamily="18" charset="2"/>
              </a:rPr>
              <a:t> </a:t>
            </a:r>
            <a:r>
              <a:rPr lang="en-US" sz="2000" dirty="0" smtClean="0">
                <a:sym typeface="Symbol" pitchFamily="18" charset="2"/>
              </a:rPr>
              <a:t>            0.001 &lt; x &lt; 0.005</a:t>
            </a:r>
            <a:endParaRPr lang="en-US" sz="2000" dirty="0">
              <a:sym typeface="Symbol" pitchFamily="18" charset="2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dirty="0" smtClean="0"/>
              <a:t>forward </a:t>
            </a:r>
            <a:r>
              <a:rPr lang="en-US" sz="2000" dirty="0">
                <a:sym typeface="Symbol" pitchFamily="18" charset="2"/>
              </a:rPr>
              <a:t></a:t>
            </a:r>
            <a:r>
              <a:rPr lang="en-US" sz="2000" baseline="30000" dirty="0">
                <a:sym typeface="Symbol" pitchFamily="18" charset="2"/>
              </a:rPr>
              <a:t>0</a:t>
            </a:r>
            <a:r>
              <a:rPr lang="en-US" sz="2000" dirty="0">
                <a:sym typeface="Symbol" pitchFamily="18" charset="2"/>
              </a:rPr>
              <a:t> pairs </a:t>
            </a:r>
            <a:r>
              <a:rPr lang="en-US" sz="2000" dirty="0" smtClean="0">
                <a:sym typeface="Symbol" pitchFamily="18" charset="2"/>
              </a:rPr>
              <a:t>detected </a:t>
            </a:r>
            <a:r>
              <a:rPr lang="en-US" sz="2000" dirty="0">
                <a:sym typeface="Symbol" pitchFamily="18" charset="2"/>
              </a:rPr>
              <a:t>via 4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dirty="0" smtClean="0">
                <a:sym typeface="Symbol" pitchFamily="18" charset="2"/>
              </a:rPr>
              <a:t>jet-like </a:t>
            </a:r>
            <a:r>
              <a:rPr lang="en-US" sz="2000" dirty="0">
                <a:sym typeface="Symbol" pitchFamily="18" charset="2"/>
              </a:rPr>
              <a:t>correlations for </a:t>
            </a:r>
            <a:r>
              <a:rPr lang="en-US" sz="2000" dirty="0" err="1">
                <a:sym typeface="Symbol" pitchFamily="18" charset="2"/>
              </a:rPr>
              <a:t>p+p</a:t>
            </a:r>
            <a:r>
              <a:rPr lang="en-US" sz="2000" dirty="0">
                <a:sym typeface="Symbol" pitchFamily="18" charset="2"/>
              </a:rPr>
              <a:t> consistent with NLO </a:t>
            </a:r>
            <a:r>
              <a:rPr lang="en-US" sz="2000" dirty="0" err="1">
                <a:sym typeface="Symbol" pitchFamily="18" charset="2"/>
              </a:rPr>
              <a:t>pQCD</a:t>
            </a:r>
            <a:r>
              <a:rPr lang="en-US" sz="2000" dirty="0">
                <a:sym typeface="Symbol" pitchFamily="18" charset="2"/>
              </a:rPr>
              <a:t> description of inclusive forward </a:t>
            </a:r>
            <a:r>
              <a:rPr lang="en-US" sz="2000" baseline="30000" dirty="0">
                <a:sym typeface="Symbol" pitchFamily="18" charset="2"/>
              </a:rPr>
              <a:t>0</a:t>
            </a:r>
            <a:r>
              <a:rPr lang="en-US" sz="2000" dirty="0">
                <a:sym typeface="Symbol" pitchFamily="18" charset="2"/>
              </a:rPr>
              <a:t> cross section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US" dirty="0">
              <a:sym typeface="Symbol" pitchFamily="18" charset="2"/>
            </a:endParaRP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1259632" y="836315"/>
            <a:ext cx="2088232" cy="366713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latin typeface="Symbol" pitchFamily="18" charset="2"/>
              </a:rPr>
              <a:t>&lt;</a:t>
            </a:r>
            <a:r>
              <a:rPr lang="en-US" b="1" dirty="0" err="1">
                <a:latin typeface="Symbol" pitchFamily="18" charset="2"/>
              </a:rPr>
              <a:t>h</a:t>
            </a:r>
            <a:r>
              <a:rPr lang="en-US" b="1" baseline="-25000" dirty="0" err="1">
                <a:latin typeface="Symbol" pitchFamily="18" charset="2"/>
              </a:rPr>
              <a:t>p,</a:t>
            </a:r>
            <a:r>
              <a:rPr lang="en-US" b="1" baseline="-25000" dirty="0" err="1"/>
              <a:t>L</a:t>
            </a:r>
            <a:r>
              <a:rPr lang="en-US" b="1" dirty="0">
                <a:latin typeface="Symbol" pitchFamily="18" charset="2"/>
              </a:rPr>
              <a:t>&gt;=3, &lt;</a:t>
            </a:r>
            <a:r>
              <a:rPr lang="en-US" b="1" dirty="0" err="1">
                <a:latin typeface="Symbol" pitchFamily="18" charset="2"/>
              </a:rPr>
              <a:t>h</a:t>
            </a:r>
            <a:r>
              <a:rPr lang="en-US" b="1" baseline="-25000" dirty="0" err="1">
                <a:latin typeface="Symbol" pitchFamily="18" charset="2"/>
              </a:rPr>
              <a:t>p,</a:t>
            </a:r>
            <a:r>
              <a:rPr lang="en-US" b="1" baseline="-25000" dirty="0" err="1"/>
              <a:t>S</a:t>
            </a:r>
            <a:r>
              <a:rPr lang="en-US" b="1" dirty="0">
                <a:latin typeface="Symbol" pitchFamily="18" charset="2"/>
              </a:rPr>
              <a:t>&gt;=3</a:t>
            </a:r>
          </a:p>
        </p:txBody>
      </p:sp>
      <p:sp>
        <p:nvSpPr>
          <p:cNvPr id="3" name="Obdélník 2"/>
          <p:cNvSpPr/>
          <p:nvPr/>
        </p:nvSpPr>
        <p:spPr>
          <a:xfrm>
            <a:off x="5072906" y="5388288"/>
            <a:ext cx="3773636" cy="1015663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lvl="0"/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significant 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broadening </a:t>
            </a: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of away-side correlation peak observed </a:t>
            </a:r>
          </a:p>
          <a:p>
            <a:pPr lvl="0"/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in </a:t>
            </a:r>
            <a:r>
              <a:rPr lang="en-US" sz="20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d+Au</a:t>
            </a: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relative to </a:t>
            </a:r>
            <a:r>
              <a:rPr lang="en-US" sz="20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p+p</a:t>
            </a:r>
            <a:endParaRPr lang="en-US" sz="2000" dirty="0">
              <a:solidFill>
                <a:prstClr val="black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</p:txBody>
      </p:sp>
      <p:cxnSp>
        <p:nvCxnSpPr>
          <p:cNvPr id="5" name="Přímá spojnice se šipkou 4"/>
          <p:cNvCxnSpPr/>
          <p:nvPr/>
        </p:nvCxnSpPr>
        <p:spPr>
          <a:xfrm flipH="1" flipV="1">
            <a:off x="4211960" y="4797152"/>
            <a:ext cx="860946" cy="676588"/>
          </a:xfrm>
          <a:prstGeom prst="straightConnector1">
            <a:avLst/>
          </a:prstGeom>
          <a:ln w="349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 flipH="1" flipV="1">
            <a:off x="4355976" y="3284984"/>
            <a:ext cx="716930" cy="2188756"/>
          </a:xfrm>
          <a:prstGeom prst="straightConnector1">
            <a:avLst/>
          </a:prstGeom>
          <a:ln w="349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Jana Bielcikova (STAR)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080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251520" y="4283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Outline 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626085" y="1700808"/>
            <a:ext cx="5831083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8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STAR experiment at RHIC</a:t>
            </a:r>
          </a:p>
          <a:p>
            <a:endParaRPr lang="en-US" sz="8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Measurements of triangular flow</a:t>
            </a:r>
          </a:p>
          <a:p>
            <a:endParaRPr lang="en-US" sz="8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Ridge studies in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d+Au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collisions</a:t>
            </a:r>
          </a:p>
          <a:p>
            <a:endParaRPr lang="en-US" sz="8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Forward di-hadron correlations</a:t>
            </a:r>
          </a:p>
          <a:p>
            <a:endParaRPr lang="en-US" sz="8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Ongoing jet studies in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Au+Au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collisions</a:t>
            </a:r>
          </a:p>
          <a:p>
            <a:endParaRPr lang="en-US" sz="8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Summary and outlook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24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6902896" y="6448251"/>
            <a:ext cx="2133600" cy="365125"/>
          </a:xfrm>
        </p:spPr>
        <p:txBody>
          <a:bodyPr/>
          <a:lstStyle/>
          <a:p>
            <a:fld id="{B1AEC7FB-1D20-4F65-86DE-D381F4EF3391}" type="slidenum">
              <a:rPr lang="en-US" sz="14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20</a:t>
            </a:fld>
            <a:endParaRPr lang="en-US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4133850" y="990600"/>
            <a:ext cx="304800" cy="3276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7391400" y="2101850"/>
            <a:ext cx="1676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>
                <a:solidFill>
                  <a:schemeClr val="accent2"/>
                </a:solidFill>
                <a:latin typeface="Times New Roman" pitchFamily="18" charset="0"/>
              </a:rPr>
              <a:t>dAu all data</a:t>
            </a: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112713" y="0"/>
            <a:ext cx="788709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Centrality dependence of forward </a:t>
            </a:r>
          </a:p>
          <a:p>
            <a:r>
              <a:rPr lang="en-US" sz="4000" dirty="0" smtClean="0">
                <a:solidFill>
                  <a:srgbClr val="0070C0"/>
                </a:solidFill>
                <a:latin typeface="Symbol" pitchFamily="18" charset="2"/>
                <a:cs typeface="Arial" pitchFamily="34" charset="0"/>
              </a:rPr>
              <a:t>p-p </a:t>
            </a:r>
            <a:r>
              <a:rPr lang="en-US" sz="4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correlations</a:t>
            </a:r>
            <a:endParaRPr lang="en-US" sz="40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4197068" y="1277112"/>
            <a:ext cx="3194332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r>
              <a:rPr lang="en-US" sz="2000" dirty="0">
                <a:latin typeface="Arial" pitchFamily="34" charset="0"/>
                <a:cs typeface="Arial" pitchFamily="34" charset="0"/>
              </a:rPr>
              <a:t>Leading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</a:t>
            </a:r>
            <a:r>
              <a:rPr lang="en-US" sz="2000" baseline="-25000" dirty="0" err="1" smtClean="0">
                <a:latin typeface="Arial" pitchFamily="34" charset="0"/>
                <a:cs typeface="Arial" pitchFamily="34" charset="0"/>
              </a:rPr>
              <a:t>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latin typeface="Symbol" pitchFamily="18" charset="2"/>
                <a:cs typeface="Arial" pitchFamily="34" charset="0"/>
              </a:rPr>
              <a:t>p</a:t>
            </a:r>
            <a:r>
              <a:rPr lang="en-US" sz="2000" baseline="30000" dirty="0">
                <a:latin typeface="Arial" pitchFamily="34" charset="0"/>
                <a:cs typeface="Arial" pitchFamily="34" charset="0"/>
              </a:rPr>
              <a:t>0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&gt; 2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GeV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c</a:t>
            </a:r>
            <a:endParaRPr lang="en-US" sz="2000" i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0" y="1277112"/>
            <a:ext cx="381000" cy="2913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8687" name="Rectangle 15"/>
          <p:cNvSpPr>
            <a:spLocks noChangeArrowheads="1"/>
          </p:cNvSpPr>
          <p:nvPr/>
        </p:nvSpPr>
        <p:spPr bwMode="auto">
          <a:xfrm>
            <a:off x="5176838" y="3048000"/>
            <a:ext cx="76200" cy="3505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8697" name="Rectangle 25"/>
          <p:cNvSpPr>
            <a:spLocks noChangeArrowheads="1"/>
          </p:cNvSpPr>
          <p:nvPr/>
        </p:nvSpPr>
        <p:spPr bwMode="auto">
          <a:xfrm>
            <a:off x="3429000" y="2286000"/>
            <a:ext cx="85725" cy="1600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8702" name="Text Box 30"/>
          <p:cNvSpPr txBox="1">
            <a:spLocks noChangeArrowheads="1"/>
          </p:cNvSpPr>
          <p:nvPr/>
        </p:nvSpPr>
        <p:spPr bwMode="auto">
          <a:xfrm>
            <a:off x="323528" y="4653136"/>
            <a:ext cx="78486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108000" indent="0">
              <a:buFontTx/>
              <a:buChar char="•"/>
            </a:pPr>
            <a:r>
              <a:rPr lang="en-US" sz="2000" smtClean="0"/>
              <a:t> </a:t>
            </a:r>
            <a:r>
              <a:rPr lang="en-US" sz="2000" i="1" smtClean="0"/>
              <a:t>note: uncorrected coincidence probabilities </a:t>
            </a:r>
          </a:p>
          <a:p>
            <a:pPr marL="108000" indent="0">
              <a:buFontTx/>
              <a:buChar char="•"/>
            </a:pPr>
            <a:r>
              <a:rPr lang="en-US" sz="2000" smtClean="0"/>
              <a:t> away-side </a:t>
            </a:r>
            <a:r>
              <a:rPr lang="en-US" sz="2000" dirty="0"/>
              <a:t>peaks </a:t>
            </a:r>
            <a:r>
              <a:rPr lang="en-US" sz="2000" dirty="0" smtClean="0"/>
              <a:t>evident </a:t>
            </a:r>
            <a:r>
              <a:rPr lang="en-US" sz="2000" dirty="0"/>
              <a:t>in </a:t>
            </a:r>
            <a:r>
              <a:rPr lang="en-US" sz="2000" dirty="0" err="1" smtClean="0"/>
              <a:t>p+p</a:t>
            </a:r>
            <a:r>
              <a:rPr lang="en-US" sz="2000" dirty="0" smtClean="0"/>
              <a:t> and peripheral </a:t>
            </a:r>
            <a:r>
              <a:rPr lang="en-US" sz="2000" dirty="0" err="1" smtClean="0"/>
              <a:t>d+Au</a:t>
            </a:r>
            <a:endParaRPr lang="en-US" sz="2000" dirty="0" smtClean="0"/>
          </a:p>
          <a:p>
            <a:pPr marL="108000" indent="0">
              <a:buFontTx/>
              <a:buChar char="•"/>
            </a:pPr>
            <a:r>
              <a:rPr lang="en-US" sz="2000" dirty="0" smtClean="0"/>
              <a:t> peripheral </a:t>
            </a:r>
            <a:r>
              <a:rPr lang="en-US" sz="2000" dirty="0" err="1" smtClean="0"/>
              <a:t>d+Au</a:t>
            </a:r>
            <a:r>
              <a:rPr lang="en-US" sz="2000" dirty="0"/>
              <a:t>:</a:t>
            </a:r>
            <a:r>
              <a:rPr lang="en-US" sz="2000" dirty="0" smtClean="0"/>
              <a:t> away-side ~ 50</a:t>
            </a:r>
            <a:r>
              <a:rPr lang="en-US" sz="2000" dirty="0"/>
              <a:t>% wider than in </a:t>
            </a:r>
            <a:r>
              <a:rPr lang="en-US" sz="2000" dirty="0" err="1" smtClean="0"/>
              <a:t>p+p</a:t>
            </a:r>
            <a:endParaRPr lang="en-US" sz="2000" dirty="0"/>
          </a:p>
        </p:txBody>
      </p:sp>
      <p:grpSp>
        <p:nvGrpSpPr>
          <p:cNvPr id="2" name="Skupina 1"/>
          <p:cNvGrpSpPr/>
          <p:nvPr/>
        </p:nvGrpSpPr>
        <p:grpSpPr>
          <a:xfrm>
            <a:off x="81837" y="1711590"/>
            <a:ext cx="9055436" cy="2970834"/>
            <a:chOff x="88900" y="1040630"/>
            <a:chExt cx="9055436" cy="2970834"/>
          </a:xfrm>
        </p:grpSpPr>
        <p:pic>
          <p:nvPicPr>
            <p:cNvPr id="28691" name="Picture 19" descr="m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34" t="8791" r="6389" b="6549"/>
            <a:stretch>
              <a:fillRect/>
            </a:stretch>
          </p:blipFill>
          <p:spPr bwMode="auto">
            <a:xfrm>
              <a:off x="6120000" y="1057092"/>
              <a:ext cx="3024336" cy="2954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93" name="Text Box 21"/>
            <p:cNvSpPr txBox="1">
              <a:spLocks noChangeArrowheads="1"/>
            </p:cNvSpPr>
            <p:nvPr/>
          </p:nvSpPr>
          <p:spPr bwMode="auto">
            <a:xfrm>
              <a:off x="6240871" y="2521567"/>
              <a:ext cx="2253431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d</a:t>
              </a:r>
              <a:r>
                <a:rPr lang="en-US" sz="2000" dirty="0" err="1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+Au</a:t>
              </a:r>
              <a:r>
                <a:rPr lang="en-US" sz="2000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central</a:t>
              </a:r>
            </a:p>
          </p:txBody>
        </p:sp>
        <p:pic>
          <p:nvPicPr>
            <p:cNvPr id="28674" name="Picture 2" descr="m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5" t="10513" r="15540" b="8791"/>
            <a:stretch>
              <a:fillRect/>
            </a:stretch>
          </p:blipFill>
          <p:spPr bwMode="auto">
            <a:xfrm>
              <a:off x="88900" y="1088256"/>
              <a:ext cx="3035300" cy="2916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88" name="Picture 16" descr="m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89" t="8963" r="10187" b="8618"/>
            <a:stretch>
              <a:fillRect/>
            </a:stretch>
          </p:blipFill>
          <p:spPr bwMode="auto">
            <a:xfrm>
              <a:off x="3124200" y="1040630"/>
              <a:ext cx="2977528" cy="2948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90" name="Text Box 18"/>
            <p:cNvSpPr txBox="1">
              <a:spLocks noChangeArrowheads="1"/>
            </p:cNvSpPr>
            <p:nvPr/>
          </p:nvSpPr>
          <p:spPr bwMode="auto">
            <a:xfrm>
              <a:off x="3324051" y="2593575"/>
              <a:ext cx="2634208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d</a:t>
              </a:r>
              <a:r>
                <a:rPr lang="en-US" sz="2000" dirty="0" err="1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+Au</a:t>
              </a:r>
              <a:r>
                <a:rPr lang="en-US" sz="2000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peripheral</a:t>
              </a:r>
            </a:p>
          </p:txBody>
        </p:sp>
        <p:sp>
          <p:nvSpPr>
            <p:cNvPr id="28678" name="Text Box 6"/>
            <p:cNvSpPr txBox="1">
              <a:spLocks noChangeArrowheads="1"/>
            </p:cNvSpPr>
            <p:nvPr/>
          </p:nvSpPr>
          <p:spPr bwMode="auto">
            <a:xfrm>
              <a:off x="1379835" y="1712807"/>
              <a:ext cx="1188146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dirty="0" err="1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p+p</a:t>
              </a:r>
              <a:r>
                <a:rPr lang="en-US" sz="2000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data</a:t>
              </a:r>
            </a:p>
          </p:txBody>
        </p:sp>
      </p:grpSp>
      <p:sp>
        <p:nvSpPr>
          <p:cNvPr id="28703" name="Text Box 31"/>
          <p:cNvSpPr txBox="1">
            <a:spLocks noChangeArrowheads="1"/>
          </p:cNvSpPr>
          <p:nvPr/>
        </p:nvSpPr>
        <p:spPr bwMode="auto">
          <a:xfrm rot="5400000">
            <a:off x="7536023" y="2935590"/>
            <a:ext cx="275577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STAR, arXiv:1005.2378</a:t>
            </a:r>
            <a:endParaRPr lang="en-US" sz="1400" i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4" name="Přímá spojnice se šipkou 23"/>
          <p:cNvCxnSpPr/>
          <p:nvPr/>
        </p:nvCxnSpPr>
        <p:spPr>
          <a:xfrm flipV="1">
            <a:off x="6845728" y="3642558"/>
            <a:ext cx="835521" cy="2066299"/>
          </a:xfrm>
          <a:prstGeom prst="straightConnector1">
            <a:avLst/>
          </a:prstGeom>
          <a:ln w="349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bdélník 2"/>
          <p:cNvSpPr/>
          <p:nvPr/>
        </p:nvSpPr>
        <p:spPr>
          <a:xfrm>
            <a:off x="1973603" y="5733256"/>
            <a:ext cx="5707646" cy="1015663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108000" indent="0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Away-side 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peak in </a:t>
            </a:r>
            <a:r>
              <a:rPr lang="en-US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d+Au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shows significant </a:t>
            </a:r>
          </a:p>
          <a:p>
            <a:pPr marL="108000" indent="0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centrality 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dependence </a:t>
            </a: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clear 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azimuthal </a:t>
            </a:r>
            <a:r>
              <a:rPr lang="en-US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decorrelation</a:t>
            </a: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000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76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902896" y="6448251"/>
            <a:ext cx="2133600" cy="365125"/>
          </a:xfrm>
        </p:spPr>
        <p:txBody>
          <a:bodyPr/>
          <a:lstStyle/>
          <a:p>
            <a:fld id="{54B418A3-C4ED-476E-81BD-56F107950AF9}" type="slidenum">
              <a:rPr lang="en-US" sz="14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21</a:t>
            </a:fld>
            <a:endParaRPr lang="en-US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4784725" y="3188066"/>
            <a:ext cx="4152900" cy="3023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73038" indent="-173038"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i="1" dirty="0"/>
              <a:t>Conclusions</a:t>
            </a:r>
            <a:r>
              <a:rPr lang="en-US" sz="2400" i="1" dirty="0" smtClean="0"/>
              <a:t>:</a:t>
            </a:r>
            <a:endParaRPr lang="en-US" sz="2400" i="1" dirty="0"/>
          </a:p>
          <a:p>
            <a:pPr>
              <a:spcBef>
                <a:spcPct val="25000"/>
              </a:spcBef>
              <a:buFontTx/>
              <a:buChar char="•"/>
            </a:pPr>
            <a:r>
              <a:rPr lang="en-US" dirty="0"/>
              <a:t>a</a:t>
            </a:r>
            <a:r>
              <a:rPr lang="en-US" dirty="0" smtClean="0"/>
              <a:t>way-side </a:t>
            </a:r>
            <a:r>
              <a:rPr lang="en-US" dirty="0"/>
              <a:t>peak width comparable to uncorrected azimuthal </a:t>
            </a:r>
            <a:r>
              <a:rPr lang="en-US" dirty="0" smtClean="0"/>
              <a:t>correlations</a:t>
            </a:r>
          </a:p>
          <a:p>
            <a:pPr marL="0" indent="0">
              <a:spcBef>
                <a:spcPct val="25000"/>
              </a:spcBef>
            </a:pPr>
            <a:r>
              <a:rPr lang="en-US" dirty="0" smtClean="0"/>
              <a:t>       N.B.  </a:t>
            </a:r>
            <a:r>
              <a:rPr lang="en-US" dirty="0" smtClean="0">
                <a:latin typeface="Symbol" pitchFamily="18" charset="2"/>
              </a:rPr>
              <a:t>s</a:t>
            </a:r>
            <a:r>
              <a:rPr lang="en-US" dirty="0" smtClean="0"/>
              <a:t> (</a:t>
            </a:r>
            <a:r>
              <a:rPr lang="en-US" dirty="0" err="1" smtClean="0"/>
              <a:t>uncorr</a:t>
            </a:r>
            <a:r>
              <a:rPr lang="en-US" dirty="0" smtClean="0"/>
              <a:t>.) = 0.68±0.01 </a:t>
            </a:r>
            <a:endParaRPr lang="en-US" dirty="0"/>
          </a:p>
          <a:p>
            <a:pPr>
              <a:spcBef>
                <a:spcPct val="25000"/>
              </a:spcBef>
              <a:buFontTx/>
              <a:buChar char="•"/>
            </a:pPr>
            <a:r>
              <a:rPr lang="en-US" dirty="0"/>
              <a:t>n</a:t>
            </a:r>
            <a:r>
              <a:rPr lang="en-US" dirty="0" smtClean="0"/>
              <a:t>ear-side </a:t>
            </a:r>
            <a:r>
              <a:rPr lang="en-US" dirty="0"/>
              <a:t>peak agrees with PYTHIA</a:t>
            </a:r>
          </a:p>
          <a:p>
            <a:pPr>
              <a:spcBef>
                <a:spcPct val="25000"/>
              </a:spcBef>
              <a:buFontTx/>
              <a:buChar char="•"/>
            </a:pPr>
            <a:r>
              <a:rPr lang="en-US" dirty="0"/>
              <a:t>a</a:t>
            </a:r>
            <a:r>
              <a:rPr lang="en-US" dirty="0" smtClean="0"/>
              <a:t>way-side </a:t>
            </a:r>
            <a:r>
              <a:rPr lang="en-US" dirty="0"/>
              <a:t>peak broader than PYTHIA</a:t>
            </a:r>
          </a:p>
          <a:p>
            <a:pPr>
              <a:spcBef>
                <a:spcPct val="25000"/>
              </a:spcBef>
              <a:buFontTx/>
              <a:buChar char="•"/>
            </a:pPr>
            <a:r>
              <a:rPr lang="en-US" dirty="0"/>
              <a:t>p</a:t>
            </a:r>
            <a:r>
              <a:rPr lang="en-US" dirty="0" smtClean="0"/>
              <a:t>edestal </a:t>
            </a:r>
            <a:r>
              <a:rPr lang="en-US" dirty="0"/>
              <a:t>appears larger than PYTHIA</a:t>
            </a: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04800"/>
            <a:ext cx="8229600" cy="1143000"/>
          </a:xfrm>
        </p:spPr>
        <p:txBody>
          <a:bodyPr/>
          <a:lstStyle/>
          <a:p>
            <a:r>
              <a:rPr lang="en-US" sz="3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Corrected </a:t>
            </a:r>
            <a:r>
              <a:rPr lang="en-US" sz="36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p+p</a:t>
            </a:r>
            <a:r>
              <a:rPr lang="en-US" sz="3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3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oincidence </a:t>
            </a:r>
            <a:r>
              <a:rPr lang="en-US" sz="3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sz="3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robability</a:t>
            </a:r>
            <a:r>
              <a:rPr lang="en-US" sz="3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endParaRPr lang="en-US" sz="2400" dirty="0"/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4876800" y="2278063"/>
            <a:ext cx="4343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3838" indent="-223838"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cs-CZ"/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4838700" y="1628800"/>
            <a:ext cx="4191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dirty="0"/>
              <a:t>Apply off-mass-peak subtraction and efficiency </a:t>
            </a:r>
            <a:r>
              <a:rPr lang="en-US" sz="2400" dirty="0" smtClean="0"/>
              <a:t>correction</a:t>
            </a:r>
          </a:p>
          <a:p>
            <a:r>
              <a:rPr lang="en-US" sz="2400" dirty="0" smtClean="0"/>
              <a:t> </a:t>
            </a:r>
            <a:r>
              <a:rPr lang="en-US" sz="2400" dirty="0"/>
              <a:t>to </a:t>
            </a:r>
            <a:r>
              <a:rPr lang="en-US" sz="2400" dirty="0" err="1"/>
              <a:t>p+p</a:t>
            </a:r>
            <a:r>
              <a:rPr lang="en-US" sz="2400" dirty="0"/>
              <a:t> data</a:t>
            </a:r>
          </a:p>
        </p:txBody>
      </p:sp>
      <p:pic>
        <p:nvPicPr>
          <p:cNvPr id="32776" name="Picture 8" descr="cor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" t="8618" r="10359" b="6894"/>
          <a:stretch>
            <a:fillRect/>
          </a:stretch>
        </p:blipFill>
        <p:spPr bwMode="auto">
          <a:xfrm>
            <a:off x="130175" y="1371600"/>
            <a:ext cx="4654550" cy="448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7" name="Text Box 9"/>
          <p:cNvSpPr txBox="1">
            <a:spLocks noChangeArrowheads="1"/>
          </p:cNvSpPr>
          <p:nvPr/>
        </p:nvSpPr>
        <p:spPr bwMode="auto">
          <a:xfrm>
            <a:off x="914400" y="5791200"/>
            <a:ext cx="3505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PYTHIA 6.222</a:t>
            </a:r>
          </a:p>
        </p:txBody>
      </p:sp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990600" y="1081088"/>
            <a:ext cx="2357264" cy="369332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Symbol" pitchFamily="18" charset="2"/>
              </a:rPr>
              <a:t>&lt;h</a:t>
            </a:r>
            <a:r>
              <a:rPr lang="en-US" b="1" baseline="-25000">
                <a:latin typeface="Symbol" pitchFamily="18" charset="2"/>
              </a:rPr>
              <a:t>p,</a:t>
            </a:r>
            <a:r>
              <a:rPr lang="en-US" b="1" baseline="-25000"/>
              <a:t>L</a:t>
            </a:r>
            <a:r>
              <a:rPr lang="en-US" b="1">
                <a:latin typeface="Symbol" pitchFamily="18" charset="2"/>
              </a:rPr>
              <a:t>&gt;=3, &lt;h</a:t>
            </a:r>
            <a:r>
              <a:rPr lang="en-US" b="1" baseline="-25000">
                <a:latin typeface="Symbol" pitchFamily="18" charset="2"/>
              </a:rPr>
              <a:t>p,</a:t>
            </a:r>
            <a:r>
              <a:rPr lang="en-US" b="1" baseline="-25000"/>
              <a:t>S</a:t>
            </a:r>
            <a:r>
              <a:rPr lang="en-US" b="1">
                <a:latin typeface="Symbol" pitchFamily="18" charset="2"/>
              </a:rPr>
              <a:t>&gt;=3</a:t>
            </a:r>
          </a:p>
        </p:txBody>
      </p:sp>
      <p:cxnSp>
        <p:nvCxnSpPr>
          <p:cNvPr id="3" name="Přímá spojnice se šipkou 2"/>
          <p:cNvCxnSpPr/>
          <p:nvPr/>
        </p:nvCxnSpPr>
        <p:spPr>
          <a:xfrm>
            <a:off x="3203848" y="2829129"/>
            <a:ext cx="2016224" cy="1535975"/>
          </a:xfrm>
          <a:prstGeom prst="straightConnector1">
            <a:avLst/>
          </a:prstGeom>
          <a:ln w="28575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Jana Bielcikova (STAR)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349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948264" y="6442074"/>
            <a:ext cx="2133600" cy="365125"/>
          </a:xfrm>
        </p:spPr>
        <p:txBody>
          <a:bodyPr/>
          <a:lstStyle/>
          <a:p>
            <a:fld id="{8806D3BF-07A4-4EDD-AFE6-9BE747C38D9A}" type="slidenum">
              <a:rPr lang="en-US" sz="14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22</a:t>
            </a:fld>
            <a:endParaRPr lang="en-US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smtClean="0">
                <a:solidFill>
                  <a:srgbClr val="0070C0"/>
                </a:solidFill>
                <a:sym typeface="Symbol" pitchFamily="18" charset="2"/>
              </a:rPr>
              <a:t>Pseudorapidity dependence </a:t>
            </a:r>
            <a:r>
              <a:rPr lang="en-US" sz="3600">
                <a:solidFill>
                  <a:srgbClr val="0070C0"/>
                </a:solidFill>
                <a:sym typeface="Symbol" pitchFamily="18" charset="2"/>
              </a:rPr>
              <a:t>of forward </a:t>
            </a:r>
            <a:r>
              <a:rPr lang="en-US" sz="3600">
                <a:solidFill>
                  <a:srgbClr val="0070C0"/>
                </a:solidFill>
                <a:latin typeface="Symbol" pitchFamily="18" charset="2"/>
                <a:sym typeface="Symbol" pitchFamily="18" charset="2"/>
              </a:rPr>
              <a:t>p</a:t>
            </a:r>
            <a:r>
              <a:rPr lang="en-US" sz="3600" baseline="30000">
                <a:solidFill>
                  <a:srgbClr val="0070C0"/>
                </a:solidFill>
                <a:sym typeface="Symbol" pitchFamily="18" charset="2"/>
              </a:rPr>
              <a:t>0</a:t>
            </a:r>
            <a:r>
              <a:rPr lang="en-US" sz="3600">
                <a:solidFill>
                  <a:srgbClr val="0070C0"/>
                </a:solidFill>
                <a:sym typeface="Symbol" pitchFamily="18" charset="2"/>
              </a:rPr>
              <a:t>+jet-like correlations</a:t>
            </a:r>
          </a:p>
        </p:txBody>
      </p:sp>
      <p:grpSp>
        <p:nvGrpSpPr>
          <p:cNvPr id="3" name="Skupina 2"/>
          <p:cNvGrpSpPr/>
          <p:nvPr/>
        </p:nvGrpSpPr>
        <p:grpSpPr>
          <a:xfrm>
            <a:off x="68263" y="1517650"/>
            <a:ext cx="6626225" cy="4964112"/>
            <a:chOff x="3175" y="1404938"/>
            <a:chExt cx="6626225" cy="4964112"/>
          </a:xfrm>
        </p:grpSpPr>
        <p:grpSp>
          <p:nvGrpSpPr>
            <p:cNvPr id="2" name="Skupina 1"/>
            <p:cNvGrpSpPr/>
            <p:nvPr/>
          </p:nvGrpSpPr>
          <p:grpSpPr>
            <a:xfrm>
              <a:off x="3175" y="1404938"/>
              <a:ext cx="6626225" cy="4691062"/>
              <a:chOff x="3175" y="1404938"/>
              <a:chExt cx="6626225" cy="4691062"/>
            </a:xfrm>
          </p:grpSpPr>
          <p:pic>
            <p:nvPicPr>
              <p:cNvPr id="25646" name="Picture 46" descr="STAR_map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75" y="1404938"/>
                <a:ext cx="6626225" cy="46910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25638" name="Group 38"/>
              <p:cNvGrpSpPr>
                <a:grpSpLocks/>
              </p:cNvGrpSpPr>
              <p:nvPr/>
            </p:nvGrpSpPr>
            <p:grpSpPr bwMode="auto">
              <a:xfrm>
                <a:off x="1524000" y="1600200"/>
                <a:ext cx="3962400" cy="2590800"/>
                <a:chOff x="960" y="1008"/>
                <a:chExt cx="2496" cy="1632"/>
              </a:xfrm>
            </p:grpSpPr>
            <p:grpSp>
              <p:nvGrpSpPr>
                <p:cNvPr id="25616" name="Group 16"/>
                <p:cNvGrpSpPr>
                  <a:grpSpLocks/>
                </p:cNvGrpSpPr>
                <p:nvPr/>
              </p:nvGrpSpPr>
              <p:grpSpPr bwMode="auto">
                <a:xfrm>
                  <a:off x="2880" y="1008"/>
                  <a:ext cx="576" cy="384"/>
                  <a:chOff x="3216" y="1008"/>
                  <a:chExt cx="576" cy="384"/>
                </a:xfrm>
              </p:grpSpPr>
              <p:sp>
                <p:nvSpPr>
                  <p:cNvPr id="25606" name="Oval 6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1248"/>
                    <a:ext cx="144" cy="144"/>
                  </a:xfrm>
                  <a:prstGeom prst="ellipse">
                    <a:avLst/>
                  </a:prstGeom>
                  <a:solidFill>
                    <a:srgbClr val="0000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25607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216" y="1008"/>
                    <a:ext cx="576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ctr">
                      <a:spcBef>
                        <a:spcPct val="50000"/>
                      </a:spcBef>
                    </a:pPr>
                    <a:r>
                      <a:rPr lang="en-US" sz="2400" b="1">
                        <a:solidFill>
                          <a:srgbClr val="0000FF"/>
                        </a:solidFill>
                        <a:latin typeface="Symbol" pitchFamily="18" charset="2"/>
                      </a:rPr>
                      <a:t>p</a:t>
                    </a:r>
                    <a:r>
                      <a:rPr lang="en-US" sz="2400" b="1" baseline="30000">
                        <a:solidFill>
                          <a:srgbClr val="0000FF"/>
                        </a:solidFill>
                        <a:latin typeface="Symbol" pitchFamily="18" charset="2"/>
                      </a:rPr>
                      <a:t>0</a:t>
                    </a:r>
                  </a:p>
                </p:txBody>
              </p:sp>
            </p:grpSp>
            <p:grpSp>
              <p:nvGrpSpPr>
                <p:cNvPr id="25612" name="Group 12"/>
                <p:cNvGrpSpPr>
                  <a:grpSpLocks/>
                </p:cNvGrpSpPr>
                <p:nvPr/>
              </p:nvGrpSpPr>
              <p:grpSpPr bwMode="auto">
                <a:xfrm>
                  <a:off x="960" y="2064"/>
                  <a:ext cx="1248" cy="576"/>
                  <a:chOff x="4224" y="2496"/>
                  <a:chExt cx="1248" cy="576"/>
                </a:xfrm>
              </p:grpSpPr>
              <p:sp>
                <p:nvSpPr>
                  <p:cNvPr id="25608" name="Oval 8"/>
                  <p:cNvSpPr>
                    <a:spLocks noChangeArrowheads="1"/>
                  </p:cNvSpPr>
                  <p:nvPr/>
                </p:nvSpPr>
                <p:spPr bwMode="auto">
                  <a:xfrm>
                    <a:off x="4560" y="2496"/>
                    <a:ext cx="576" cy="576"/>
                  </a:xfrm>
                  <a:prstGeom prst="ellipse">
                    <a:avLst/>
                  </a:prstGeom>
                  <a:solidFill>
                    <a:srgbClr val="EFEB5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25609" name="Text Box 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224" y="2592"/>
                    <a:ext cx="1248" cy="40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ctr"/>
                    <a:r>
                      <a:rPr lang="en-US" dirty="0"/>
                      <a:t>jet-like </a:t>
                    </a:r>
                  </a:p>
                  <a:p>
                    <a:pPr algn="ctr"/>
                    <a:r>
                      <a:rPr lang="en-US" dirty="0"/>
                      <a:t>cluster</a:t>
                    </a:r>
                  </a:p>
                </p:txBody>
              </p:sp>
            </p:grpSp>
          </p:grpSp>
          <p:grpSp>
            <p:nvGrpSpPr>
              <p:cNvPr id="25639" name="Group 39"/>
              <p:cNvGrpSpPr>
                <a:grpSpLocks/>
              </p:cNvGrpSpPr>
              <p:nvPr/>
            </p:nvGrpSpPr>
            <p:grpSpPr bwMode="auto">
              <a:xfrm>
                <a:off x="2743200" y="2209800"/>
                <a:ext cx="2438400" cy="2743200"/>
                <a:chOff x="1728" y="1392"/>
                <a:chExt cx="1536" cy="1728"/>
              </a:xfrm>
            </p:grpSpPr>
            <p:grpSp>
              <p:nvGrpSpPr>
                <p:cNvPr id="25613" name="Group 13"/>
                <p:cNvGrpSpPr>
                  <a:grpSpLocks/>
                </p:cNvGrpSpPr>
                <p:nvPr/>
              </p:nvGrpSpPr>
              <p:grpSpPr bwMode="auto">
                <a:xfrm>
                  <a:off x="1728" y="2544"/>
                  <a:ext cx="1248" cy="576"/>
                  <a:chOff x="4224" y="2496"/>
                  <a:chExt cx="1248" cy="576"/>
                </a:xfrm>
              </p:grpSpPr>
              <p:sp>
                <p:nvSpPr>
                  <p:cNvPr id="25614" name="Oval 14"/>
                  <p:cNvSpPr>
                    <a:spLocks noChangeArrowheads="1"/>
                  </p:cNvSpPr>
                  <p:nvPr/>
                </p:nvSpPr>
                <p:spPr bwMode="auto">
                  <a:xfrm>
                    <a:off x="4560" y="2496"/>
                    <a:ext cx="576" cy="576"/>
                  </a:xfrm>
                  <a:prstGeom prst="ellipse">
                    <a:avLst/>
                  </a:prstGeom>
                  <a:solidFill>
                    <a:srgbClr val="EFEB5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25615" name="Text Box 1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224" y="2592"/>
                    <a:ext cx="1248" cy="40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ctr"/>
                    <a:r>
                      <a:rPr lang="en-US"/>
                      <a:t>jet-like </a:t>
                    </a:r>
                  </a:p>
                  <a:p>
                    <a:pPr algn="ctr"/>
                    <a:r>
                      <a:rPr lang="en-US"/>
                      <a:t>cluster</a:t>
                    </a:r>
                  </a:p>
                </p:txBody>
              </p:sp>
            </p:grpSp>
            <p:grpSp>
              <p:nvGrpSpPr>
                <p:cNvPr id="25617" name="Group 17"/>
                <p:cNvGrpSpPr>
                  <a:grpSpLocks/>
                </p:cNvGrpSpPr>
                <p:nvPr/>
              </p:nvGrpSpPr>
              <p:grpSpPr bwMode="auto">
                <a:xfrm>
                  <a:off x="2688" y="1392"/>
                  <a:ext cx="576" cy="384"/>
                  <a:chOff x="3216" y="1008"/>
                  <a:chExt cx="576" cy="384"/>
                </a:xfrm>
              </p:grpSpPr>
              <p:sp>
                <p:nvSpPr>
                  <p:cNvPr id="25618" name="Oval 18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1248"/>
                    <a:ext cx="144" cy="144"/>
                  </a:xfrm>
                  <a:prstGeom prst="ellipse">
                    <a:avLst/>
                  </a:prstGeom>
                  <a:solidFill>
                    <a:srgbClr val="0000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25619" name="Text Box 1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216" y="1008"/>
                    <a:ext cx="576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ctr">
                      <a:spcBef>
                        <a:spcPct val="50000"/>
                      </a:spcBef>
                    </a:pPr>
                    <a:r>
                      <a:rPr lang="en-US" sz="2400" b="1" dirty="0">
                        <a:solidFill>
                          <a:srgbClr val="0000FF"/>
                        </a:solidFill>
                        <a:latin typeface="Symbol" pitchFamily="18" charset="2"/>
                      </a:rPr>
                      <a:t>p</a:t>
                    </a:r>
                    <a:r>
                      <a:rPr lang="en-US" sz="2400" b="1" baseline="30000" dirty="0">
                        <a:solidFill>
                          <a:srgbClr val="0000FF"/>
                        </a:solidFill>
                        <a:latin typeface="Symbol" pitchFamily="18" charset="2"/>
                      </a:rPr>
                      <a:t>0</a:t>
                    </a:r>
                  </a:p>
                </p:txBody>
              </p:sp>
            </p:grpSp>
          </p:grpSp>
          <p:grpSp>
            <p:nvGrpSpPr>
              <p:cNvPr id="25629" name="Group 29"/>
              <p:cNvGrpSpPr>
                <a:grpSpLocks/>
              </p:cNvGrpSpPr>
              <p:nvPr/>
            </p:nvGrpSpPr>
            <p:grpSpPr bwMode="auto">
              <a:xfrm>
                <a:off x="3949701" y="3235327"/>
                <a:ext cx="1981200" cy="2174876"/>
                <a:chOff x="2776" y="2038"/>
                <a:chExt cx="1248" cy="1370"/>
              </a:xfrm>
            </p:grpSpPr>
            <p:grpSp>
              <p:nvGrpSpPr>
                <p:cNvPr id="25623" name="Group 23"/>
                <p:cNvGrpSpPr>
                  <a:grpSpLocks/>
                </p:cNvGrpSpPr>
                <p:nvPr/>
              </p:nvGrpSpPr>
              <p:grpSpPr bwMode="auto">
                <a:xfrm>
                  <a:off x="2776" y="2038"/>
                  <a:ext cx="1248" cy="576"/>
                  <a:chOff x="4312" y="2806"/>
                  <a:chExt cx="1248" cy="576"/>
                </a:xfrm>
              </p:grpSpPr>
              <p:sp>
                <p:nvSpPr>
                  <p:cNvPr id="25624" name="Oval 24"/>
                  <p:cNvSpPr>
                    <a:spLocks noChangeArrowheads="1"/>
                  </p:cNvSpPr>
                  <p:nvPr/>
                </p:nvSpPr>
                <p:spPr bwMode="auto">
                  <a:xfrm>
                    <a:off x="4656" y="2806"/>
                    <a:ext cx="576" cy="576"/>
                  </a:xfrm>
                  <a:prstGeom prst="ellipse">
                    <a:avLst/>
                  </a:prstGeom>
                  <a:solidFill>
                    <a:srgbClr val="EFEB5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25625" name="Text Box 2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312" y="2906"/>
                    <a:ext cx="1248" cy="40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ctr"/>
                    <a:r>
                      <a:rPr lang="en-US" dirty="0"/>
                      <a:t>jet-like </a:t>
                    </a:r>
                  </a:p>
                  <a:p>
                    <a:pPr algn="ctr"/>
                    <a:r>
                      <a:rPr lang="en-US" dirty="0"/>
                      <a:t>cluster</a:t>
                    </a:r>
                  </a:p>
                </p:txBody>
              </p:sp>
            </p:grpSp>
            <p:grpSp>
              <p:nvGrpSpPr>
                <p:cNvPr id="25626" name="Group 26"/>
                <p:cNvGrpSpPr>
                  <a:grpSpLocks/>
                </p:cNvGrpSpPr>
                <p:nvPr/>
              </p:nvGrpSpPr>
              <p:grpSpPr bwMode="auto">
                <a:xfrm>
                  <a:off x="3168" y="3024"/>
                  <a:ext cx="576" cy="384"/>
                  <a:chOff x="3216" y="1008"/>
                  <a:chExt cx="576" cy="384"/>
                </a:xfrm>
              </p:grpSpPr>
              <p:sp>
                <p:nvSpPr>
                  <p:cNvPr id="25627" name="Oval 27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1248"/>
                    <a:ext cx="144" cy="144"/>
                  </a:xfrm>
                  <a:prstGeom prst="ellipse">
                    <a:avLst/>
                  </a:prstGeom>
                  <a:solidFill>
                    <a:srgbClr val="0000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25628" name="Text Box 2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216" y="1008"/>
                    <a:ext cx="576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ctr">
                      <a:spcBef>
                        <a:spcPct val="50000"/>
                      </a:spcBef>
                    </a:pPr>
                    <a:r>
                      <a:rPr lang="en-US" sz="2400" b="1">
                        <a:solidFill>
                          <a:srgbClr val="0000FF"/>
                        </a:solidFill>
                        <a:latin typeface="Symbol" pitchFamily="18" charset="2"/>
                      </a:rPr>
                      <a:t>p</a:t>
                    </a:r>
                    <a:r>
                      <a:rPr lang="en-US" sz="2400" b="1" baseline="30000">
                        <a:solidFill>
                          <a:srgbClr val="0000FF"/>
                        </a:solidFill>
                        <a:latin typeface="Symbol" pitchFamily="18" charset="2"/>
                      </a:rPr>
                      <a:t>0</a:t>
                    </a:r>
                  </a:p>
                </p:txBody>
              </p:sp>
            </p:grpSp>
          </p:grpSp>
        </p:grpSp>
        <p:grpSp>
          <p:nvGrpSpPr>
            <p:cNvPr id="25645" name="Group 45"/>
            <p:cNvGrpSpPr>
              <a:grpSpLocks/>
            </p:cNvGrpSpPr>
            <p:nvPr/>
          </p:nvGrpSpPr>
          <p:grpSpPr bwMode="auto">
            <a:xfrm>
              <a:off x="176213" y="5715000"/>
              <a:ext cx="5919788" cy="654050"/>
              <a:chOff x="111" y="3792"/>
              <a:chExt cx="3729" cy="412"/>
            </a:xfrm>
          </p:grpSpPr>
          <p:sp>
            <p:nvSpPr>
              <p:cNvPr id="25641" name="AutoShape 41"/>
              <p:cNvSpPr>
                <a:spLocks noChangeArrowheads="1"/>
              </p:cNvSpPr>
              <p:nvPr/>
            </p:nvSpPr>
            <p:spPr bwMode="auto">
              <a:xfrm>
                <a:off x="111" y="3960"/>
                <a:ext cx="1536" cy="240"/>
              </a:xfrm>
              <a:prstGeom prst="rightArrow">
                <a:avLst>
                  <a:gd name="adj1" fmla="val 50000"/>
                  <a:gd name="adj2" fmla="val 160000"/>
                </a:avLst>
              </a:prstGeom>
              <a:solidFill>
                <a:srgbClr val="007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5642" name="AutoShape 42"/>
              <p:cNvSpPr>
                <a:spLocks noChangeArrowheads="1"/>
              </p:cNvSpPr>
              <p:nvPr/>
            </p:nvSpPr>
            <p:spPr bwMode="auto">
              <a:xfrm rot="10800000">
                <a:off x="2304" y="3964"/>
                <a:ext cx="1536" cy="240"/>
              </a:xfrm>
              <a:prstGeom prst="rightArrow">
                <a:avLst>
                  <a:gd name="adj1" fmla="val 50000"/>
                  <a:gd name="adj2" fmla="val 160000"/>
                </a:avLst>
              </a:prstGeom>
              <a:solidFill>
                <a:srgbClr val="FFC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5643" name="Text Box 43"/>
              <p:cNvSpPr txBox="1">
                <a:spLocks noChangeArrowheads="1"/>
              </p:cNvSpPr>
              <p:nvPr/>
            </p:nvSpPr>
            <p:spPr bwMode="auto">
              <a:xfrm>
                <a:off x="384" y="3792"/>
                <a:ext cx="52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000"/>
                  <a:t>d</a:t>
                </a:r>
              </a:p>
            </p:txBody>
          </p:sp>
          <p:sp>
            <p:nvSpPr>
              <p:cNvPr id="25644" name="Text Box 44"/>
              <p:cNvSpPr txBox="1">
                <a:spLocks noChangeArrowheads="1"/>
              </p:cNvSpPr>
              <p:nvPr/>
            </p:nvSpPr>
            <p:spPr bwMode="auto">
              <a:xfrm>
                <a:off x="2880" y="3792"/>
                <a:ext cx="52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000"/>
                  <a:t>Au</a:t>
                </a:r>
              </a:p>
            </p:txBody>
          </p:sp>
        </p:grpSp>
      </p:grpSp>
      <p:grpSp>
        <p:nvGrpSpPr>
          <p:cNvPr id="25647" name="Group 47"/>
          <p:cNvGrpSpPr>
            <a:grpSpLocks noChangeAspect="1"/>
          </p:cNvGrpSpPr>
          <p:nvPr/>
        </p:nvGrpSpPr>
        <p:grpSpPr bwMode="auto">
          <a:xfrm>
            <a:off x="68263" y="973138"/>
            <a:ext cx="1150937" cy="550862"/>
            <a:chOff x="672" y="2784"/>
            <a:chExt cx="1560" cy="753"/>
          </a:xfrm>
        </p:grpSpPr>
        <p:sp>
          <p:nvSpPr>
            <p:cNvPr id="25648" name="AutoShape 48"/>
            <p:cNvSpPr>
              <a:spLocks noChangeAspect="1" noChangeArrowheads="1"/>
            </p:cNvSpPr>
            <p:nvPr/>
          </p:nvSpPr>
          <p:spPr bwMode="auto">
            <a:xfrm>
              <a:off x="672" y="2784"/>
              <a:ext cx="528" cy="470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cs-CZ" sz="2400" b="1" i="1"/>
            </a:p>
          </p:txBody>
        </p:sp>
        <p:sp>
          <p:nvSpPr>
            <p:cNvPr id="25649" name="Text Box 49"/>
            <p:cNvSpPr txBox="1">
              <a:spLocks noChangeAspect="1" noChangeArrowheads="1"/>
            </p:cNvSpPr>
            <p:nvPr/>
          </p:nvSpPr>
          <p:spPr bwMode="auto">
            <a:xfrm>
              <a:off x="857" y="2912"/>
              <a:ext cx="1375" cy="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b="1" i="1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charset="0"/>
                </a:rPr>
                <a:t>STAR</a:t>
              </a:r>
            </a:p>
          </p:txBody>
        </p:sp>
      </p:grpSp>
      <p:sp>
        <p:nvSpPr>
          <p:cNvPr id="4" name="TextovéPole 3"/>
          <p:cNvSpPr txBox="1"/>
          <p:nvPr/>
        </p:nvSpPr>
        <p:spPr>
          <a:xfrm>
            <a:off x="6372200" y="1490186"/>
            <a:ext cx="284988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study correlations of </a:t>
            </a:r>
            <a:r>
              <a:rPr lang="en-US" dirty="0" smtClean="0">
                <a:latin typeface="Symbol" pitchFamily="18" charset="2"/>
                <a:cs typeface="Arial" pitchFamily="34" charset="0"/>
              </a:rPr>
              <a:t>p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0</a:t>
            </a:r>
          </a:p>
          <a:p>
            <a:pPr marL="36000"/>
            <a:r>
              <a:rPr lang="en-US" dirty="0">
                <a:latin typeface="Arial" pitchFamily="34" charset="0"/>
                <a:cs typeface="Arial" pitchFamily="34" charset="0"/>
              </a:rPr>
              <a:t>f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rom FMS (</a:t>
            </a:r>
            <a:r>
              <a:rPr lang="en-US" dirty="0" smtClean="0">
                <a:latin typeface="Symbol" pitchFamily="18" charset="2"/>
                <a:cs typeface="Arial" pitchFamily="34" charset="0"/>
              </a:rPr>
              <a:t>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~3)</a:t>
            </a:r>
          </a:p>
          <a:p>
            <a:pPr marL="36000"/>
            <a:r>
              <a:rPr lang="en-US" dirty="0" smtClean="0">
                <a:latin typeface="Arial" pitchFamily="34" charset="0"/>
                <a:cs typeface="Arial" pitchFamily="34" charset="0"/>
              </a:rPr>
              <a:t>with “jet-like” clusters</a:t>
            </a:r>
          </a:p>
          <a:p>
            <a:pPr marL="36000"/>
            <a:r>
              <a:rPr lang="en-US" dirty="0">
                <a:latin typeface="Arial" pitchFamily="34" charset="0"/>
                <a:cs typeface="Arial" pitchFamily="34" charset="0"/>
              </a:rPr>
              <a:t>f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rom EEMC (</a:t>
            </a:r>
            <a:r>
              <a:rPr lang="en-US" dirty="0" smtClean="0">
                <a:latin typeface="Symbol" pitchFamily="18" charset="2"/>
                <a:cs typeface="Arial" pitchFamily="34" charset="0"/>
              </a:rPr>
              <a:t>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~1.5)</a:t>
            </a:r>
          </a:p>
          <a:p>
            <a:pPr marL="36000"/>
            <a:r>
              <a:rPr lang="en-US" dirty="0">
                <a:latin typeface="Arial" pitchFamily="34" charset="0"/>
                <a:cs typeface="Arial" pitchFamily="34" charset="0"/>
              </a:rPr>
              <a:t>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r BEMC (</a:t>
            </a:r>
            <a:r>
              <a:rPr lang="en-US" dirty="0" smtClean="0">
                <a:latin typeface="Symbol" pitchFamily="18" charset="2"/>
                <a:cs typeface="Arial" pitchFamily="34" charset="0"/>
              </a:rPr>
              <a:t>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~0)</a:t>
            </a:r>
          </a:p>
          <a:p>
            <a:pPr marL="36000"/>
            <a:endParaRPr lang="en-US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“jet-like” clusters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are reconstructed within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 cone of R=0.6 with a seed from high-tower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Content Placeholder 2"/>
          <p:cNvSpPr txBox="1">
            <a:spLocks/>
          </p:cNvSpPr>
          <p:nvPr/>
        </p:nvSpPr>
        <p:spPr bwMode="auto">
          <a:xfrm>
            <a:off x="6300192" y="4437112"/>
            <a:ext cx="4608512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4572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37931725" indent="-37474525" defTabSz="4572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/>
            <a:r>
              <a:rPr lang="en-US" sz="1600" dirty="0" smtClean="0">
                <a:ea typeface="ＭＳ Ｐゴシック" pitchFamily="34" charset="-128"/>
                <a:cs typeface="Arial" pitchFamily="34" charset="0"/>
              </a:rPr>
              <a:t>EEMC/BEMC selection</a:t>
            </a:r>
          </a:p>
          <a:p>
            <a:pPr marL="0" indent="0"/>
            <a:r>
              <a:rPr lang="en-US" sz="1600" dirty="0">
                <a:ea typeface="ＭＳ Ｐゴシック" pitchFamily="34" charset="-128"/>
                <a:cs typeface="Arial" pitchFamily="34" charset="0"/>
              </a:rPr>
              <a:t>c</a:t>
            </a:r>
            <a:r>
              <a:rPr lang="en-US" sz="1600" dirty="0" smtClean="0">
                <a:ea typeface="ＭＳ Ｐゴシック" pitchFamily="34" charset="-128"/>
                <a:cs typeface="Arial" pitchFamily="34" charset="0"/>
              </a:rPr>
              <a:t>riteria: </a:t>
            </a:r>
          </a:p>
          <a:p>
            <a:pPr marL="0" indent="0"/>
            <a:r>
              <a:rPr lang="en-US" sz="1600" dirty="0" smtClean="0">
                <a:ea typeface="ＭＳ Ｐゴシック" pitchFamily="34" charset="-128"/>
                <a:cs typeface="Arial" pitchFamily="34" charset="0"/>
              </a:rPr>
              <a:t>  -  600 (400) MeV tower </a:t>
            </a:r>
          </a:p>
          <a:p>
            <a:pPr marL="0" indent="0"/>
            <a:r>
              <a:rPr lang="en-US" sz="1600" dirty="0">
                <a:ea typeface="ＭＳ Ｐゴシック" pitchFamily="34" charset="-128"/>
                <a:cs typeface="Arial" pitchFamily="34" charset="0"/>
              </a:rPr>
              <a:t> </a:t>
            </a:r>
            <a:r>
              <a:rPr lang="en-US" sz="1600" dirty="0" smtClean="0">
                <a:ea typeface="ＭＳ Ｐゴシック" pitchFamily="34" charset="-128"/>
                <a:cs typeface="Arial" pitchFamily="34" charset="0"/>
              </a:rPr>
              <a:t>    threshold </a:t>
            </a:r>
          </a:p>
          <a:p>
            <a:pPr marL="0" indent="0"/>
            <a:r>
              <a:rPr lang="en-US" sz="1600" dirty="0" smtClean="0">
                <a:ea typeface="ＭＳ Ｐゴシック" pitchFamily="34" charset="-128"/>
                <a:cs typeface="Arial" pitchFamily="34" charset="0"/>
              </a:rPr>
              <a:t>  -  0.4 (0.2) </a:t>
            </a:r>
            <a:r>
              <a:rPr lang="en-US" sz="1600" dirty="0" err="1" smtClean="0">
                <a:ea typeface="ＭＳ Ｐゴシック" pitchFamily="34" charset="-128"/>
                <a:cs typeface="Arial" pitchFamily="34" charset="0"/>
              </a:rPr>
              <a:t>GeV</a:t>
            </a:r>
            <a:r>
              <a:rPr lang="en-US" sz="1600" dirty="0" smtClean="0">
                <a:ea typeface="ＭＳ Ｐゴシック" pitchFamily="34" charset="-128"/>
                <a:cs typeface="Arial" pitchFamily="34" charset="0"/>
              </a:rPr>
              <a:t>/c</a:t>
            </a:r>
            <a:r>
              <a:rPr lang="en-US" sz="1600" baseline="30000" dirty="0" smtClean="0">
                <a:ea typeface="ＭＳ Ｐゴシック" pitchFamily="34" charset="-128"/>
                <a:cs typeface="Arial" pitchFamily="34" charset="0"/>
              </a:rPr>
              <a:t>2 </a:t>
            </a:r>
            <a:r>
              <a:rPr lang="en-US" sz="1600" dirty="0" smtClean="0">
                <a:ea typeface="ＭＳ Ｐゴシック" pitchFamily="34" charset="-128"/>
                <a:cs typeface="Arial" pitchFamily="34" charset="0"/>
              </a:rPr>
              <a:t> lower </a:t>
            </a:r>
          </a:p>
          <a:p>
            <a:pPr marL="0" indent="0"/>
            <a:r>
              <a:rPr lang="en-US" sz="1600" dirty="0">
                <a:ea typeface="ＭＳ Ｐゴシック" pitchFamily="34" charset="-128"/>
                <a:cs typeface="Arial" pitchFamily="34" charset="0"/>
              </a:rPr>
              <a:t> </a:t>
            </a:r>
            <a:r>
              <a:rPr lang="en-US" sz="1600" dirty="0" smtClean="0">
                <a:ea typeface="ＭＳ Ｐゴシック" pitchFamily="34" charset="-128"/>
                <a:cs typeface="Arial" pitchFamily="34" charset="0"/>
              </a:rPr>
              <a:t> mass limit  for jet-like cluster 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13089" y="6475412"/>
            <a:ext cx="2895600" cy="365125"/>
          </a:xfrm>
        </p:spPr>
        <p:txBody>
          <a:bodyPr/>
          <a:lstStyle/>
          <a:p>
            <a:r>
              <a:rPr lang="cs-CZ" dirty="0" smtClean="0"/>
              <a:t>Jana </a:t>
            </a:r>
            <a:r>
              <a:rPr lang="cs-CZ" dirty="0" err="1" smtClean="0"/>
              <a:t>Bielcikova</a:t>
            </a:r>
            <a:r>
              <a:rPr lang="cs-CZ" dirty="0" smtClean="0"/>
              <a:t> (STAR)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8821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 idx="4294967295"/>
          </p:nvPr>
        </p:nvSpPr>
        <p:spPr>
          <a:xfrm>
            <a:off x="308880" y="119855"/>
            <a:ext cx="8534400" cy="827088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FMS (</a:t>
            </a:r>
            <a:r>
              <a:rPr lang="en-US" sz="4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π</a:t>
            </a:r>
            <a:r>
              <a:rPr lang="en-US" sz="4000" baseline="30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en-US" sz="4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) - jet-like cluster 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correlations 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>
              <a:solidFill>
                <a:srgbClr val="D844F6"/>
              </a:solidFill>
            </a:endParaRPr>
          </a:p>
        </p:txBody>
      </p:sp>
      <p:sp>
        <p:nvSpPr>
          <p:cNvPr id="53252" name="TextBox 9"/>
          <p:cNvSpPr txBox="1">
            <a:spLocks noChangeArrowheads="1"/>
          </p:cNvSpPr>
          <p:nvPr/>
        </p:nvSpPr>
        <p:spPr bwMode="auto">
          <a:xfrm>
            <a:off x="3706815" y="640836"/>
            <a:ext cx="5349151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37931725" indent="-37474525" defTabSz="4572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600" dirty="0" err="1">
                <a:latin typeface="Calibri" pitchFamily="34" charset="0"/>
                <a:ea typeface="ＭＳ Ｐゴシック" pitchFamily="34" charset="-128"/>
              </a:rPr>
              <a:t>p</a:t>
            </a:r>
            <a:r>
              <a:rPr lang="en-US" sz="1600" baseline="-25000" dirty="0" err="1" smtClean="0">
                <a:latin typeface="Calibri" pitchFamily="34" charset="0"/>
                <a:ea typeface="ＭＳ Ｐゴシック" pitchFamily="34" charset="-128"/>
              </a:rPr>
              <a:t>T</a:t>
            </a:r>
            <a:r>
              <a:rPr lang="en-US" sz="1600" dirty="0" smtClean="0">
                <a:latin typeface="Calibri" pitchFamily="34" charset="0"/>
                <a:ea typeface="ＭＳ Ｐゴシック" pitchFamily="34" charset="-128"/>
              </a:rPr>
              <a:t>(FMS</a:t>
            </a:r>
            <a:r>
              <a:rPr lang="en-US" sz="1600" dirty="0">
                <a:latin typeface="Calibri" pitchFamily="34" charset="0"/>
                <a:ea typeface="ＭＳ Ｐゴシック" pitchFamily="34" charset="-128"/>
              </a:rPr>
              <a:t>) &gt; 2.0 </a:t>
            </a:r>
            <a:r>
              <a:rPr lang="en-US" sz="1600" dirty="0" err="1">
                <a:latin typeface="Calibri" pitchFamily="34" charset="0"/>
                <a:ea typeface="ＭＳ Ｐゴシック" pitchFamily="34" charset="-128"/>
              </a:rPr>
              <a:t>GeV</a:t>
            </a:r>
            <a:r>
              <a:rPr lang="en-US" sz="1600" dirty="0">
                <a:latin typeface="Calibri" pitchFamily="34" charset="0"/>
                <a:ea typeface="ＭＳ Ｐゴシック" pitchFamily="34" charset="-128"/>
              </a:rPr>
              <a:t>/c ; 1.0 </a:t>
            </a:r>
            <a:r>
              <a:rPr lang="en-US" sz="1600" dirty="0" err="1">
                <a:latin typeface="Calibri" pitchFamily="34" charset="0"/>
                <a:ea typeface="ＭＳ Ｐゴシック" pitchFamily="34" charset="-128"/>
              </a:rPr>
              <a:t>GeV</a:t>
            </a:r>
            <a:r>
              <a:rPr lang="en-US" sz="1600" dirty="0">
                <a:latin typeface="Calibri" pitchFamily="34" charset="0"/>
                <a:ea typeface="ＭＳ Ｐゴシック" pitchFamily="34" charset="-128"/>
              </a:rPr>
              <a:t>/c &lt; </a:t>
            </a:r>
            <a:r>
              <a:rPr lang="en-US" sz="1600" dirty="0" err="1" smtClean="0">
                <a:latin typeface="Calibri" pitchFamily="34" charset="0"/>
                <a:ea typeface="ＭＳ Ｐゴシック" pitchFamily="34" charset="-128"/>
              </a:rPr>
              <a:t>p</a:t>
            </a:r>
            <a:r>
              <a:rPr lang="en-US" sz="1600" baseline="-25000" dirty="0" err="1" smtClean="0">
                <a:latin typeface="Calibri" pitchFamily="34" charset="0"/>
                <a:ea typeface="ＭＳ Ｐゴシック" pitchFamily="34" charset="-128"/>
              </a:rPr>
              <a:t>T</a:t>
            </a:r>
            <a:r>
              <a:rPr lang="en-US" sz="1600" dirty="0" smtClean="0">
                <a:latin typeface="Calibri" pitchFamily="34" charset="0"/>
                <a:ea typeface="ＭＳ Ｐゴシック" pitchFamily="34" charset="-128"/>
              </a:rPr>
              <a:t>(jet-like cluster) </a:t>
            </a:r>
            <a:r>
              <a:rPr lang="en-US" sz="1600" dirty="0">
                <a:latin typeface="Calibri" pitchFamily="34" charset="0"/>
                <a:ea typeface="ＭＳ Ｐゴシック" pitchFamily="34" charset="-128"/>
              </a:rPr>
              <a:t>&lt; </a:t>
            </a:r>
            <a:r>
              <a:rPr lang="en-US" sz="1600" dirty="0" err="1" smtClean="0">
                <a:latin typeface="Calibri" pitchFamily="34" charset="0"/>
                <a:ea typeface="ＭＳ Ｐゴシック" pitchFamily="34" charset="-128"/>
              </a:rPr>
              <a:t>p</a:t>
            </a:r>
            <a:r>
              <a:rPr lang="en-US" sz="1600" baseline="-25000" dirty="0" err="1" smtClean="0">
                <a:latin typeface="Calibri" pitchFamily="34" charset="0"/>
                <a:ea typeface="ＭＳ Ｐゴシック" pitchFamily="34" charset="-128"/>
              </a:rPr>
              <a:t>T</a:t>
            </a:r>
            <a:r>
              <a:rPr lang="en-US" sz="1600" dirty="0" smtClean="0">
                <a:latin typeface="Calibri" pitchFamily="34" charset="0"/>
                <a:ea typeface="ＭＳ Ｐゴシック" pitchFamily="34" charset="-128"/>
              </a:rPr>
              <a:t>(FMS</a:t>
            </a:r>
            <a:r>
              <a:rPr lang="en-US" sz="1600" dirty="0">
                <a:latin typeface="Calibri" pitchFamily="34" charset="0"/>
                <a:ea typeface="ＭＳ Ｐゴシック" pitchFamily="34" charset="-128"/>
              </a:rPr>
              <a:t>)</a:t>
            </a:r>
          </a:p>
        </p:txBody>
      </p:sp>
      <p:grpSp>
        <p:nvGrpSpPr>
          <p:cNvPr id="53254" name="Group 11"/>
          <p:cNvGrpSpPr>
            <a:grpSpLocks/>
          </p:cNvGrpSpPr>
          <p:nvPr/>
        </p:nvGrpSpPr>
        <p:grpSpPr bwMode="auto">
          <a:xfrm>
            <a:off x="152400" y="533399"/>
            <a:ext cx="3008891" cy="2256240"/>
            <a:chOff x="62658" y="2300298"/>
            <a:chExt cx="3543019" cy="2249892"/>
          </a:xfrm>
        </p:grpSpPr>
        <p:grpSp>
          <p:nvGrpSpPr>
            <p:cNvPr id="53255" name="Group 56"/>
            <p:cNvGrpSpPr>
              <a:grpSpLocks/>
            </p:cNvGrpSpPr>
            <p:nvPr/>
          </p:nvGrpSpPr>
          <p:grpSpPr bwMode="auto">
            <a:xfrm>
              <a:off x="62658" y="2300298"/>
              <a:ext cx="2962473" cy="1736470"/>
              <a:chOff x="62658" y="2300298"/>
              <a:chExt cx="2962473" cy="1736470"/>
            </a:xfrm>
          </p:grpSpPr>
          <p:grpSp>
            <p:nvGrpSpPr>
              <p:cNvPr id="53256" name="Group 53"/>
              <p:cNvGrpSpPr>
                <a:grpSpLocks/>
              </p:cNvGrpSpPr>
              <p:nvPr/>
            </p:nvGrpSpPr>
            <p:grpSpPr bwMode="auto">
              <a:xfrm>
                <a:off x="457150" y="2475005"/>
                <a:ext cx="2437998" cy="1561763"/>
                <a:chOff x="457150" y="2686937"/>
                <a:chExt cx="2437998" cy="1561763"/>
              </a:xfrm>
            </p:grpSpPr>
            <p:cxnSp>
              <p:nvCxnSpPr>
                <p:cNvPr id="22" name="Straight Arrow Connector 21"/>
                <p:cNvCxnSpPr>
                  <a:cxnSpLocks noChangeShapeType="1"/>
                </p:cNvCxnSpPr>
                <p:nvPr/>
              </p:nvCxnSpPr>
              <p:spPr bwMode="auto">
                <a:xfrm>
                  <a:off x="457083" y="3485796"/>
                  <a:ext cx="2437579" cy="1583"/>
                </a:xfrm>
                <a:prstGeom prst="straightConnector1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arrow" w="med" len="med"/>
                </a:ln>
                <a:effectLst>
                  <a:outerShdw blurRad="40000" dist="20000" dir="5400000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3" name="Straight Arrow Connector 22"/>
                <p:cNvCxnSpPr>
                  <a:cxnSpLocks noChangeShapeType="1"/>
                </p:cNvCxnSpPr>
                <p:nvPr/>
              </p:nvCxnSpPr>
              <p:spPr bwMode="auto">
                <a:xfrm rot="16200000" flipV="1">
                  <a:off x="-316668" y="3467592"/>
                  <a:ext cx="1562455" cy="0"/>
                </a:xfrm>
                <a:prstGeom prst="straightConnector1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arrow" w="med" len="med"/>
                </a:ln>
                <a:effectLst>
                  <a:outerShdw blurRad="40000" dist="20000" dir="5400000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53259" name="TextBox 18"/>
              <p:cNvSpPr txBox="1">
                <a:spLocks noChangeArrowheads="1"/>
              </p:cNvSpPr>
              <p:nvPr/>
            </p:nvSpPr>
            <p:spPr bwMode="auto">
              <a:xfrm>
                <a:off x="2671718" y="3276600"/>
                <a:ext cx="353413" cy="3682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defTabSz="4572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37931725" indent="-37474525" defTabSz="4572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r>
                  <a:rPr lang="en-US">
                    <a:ea typeface="ＭＳ Ｐゴシック" pitchFamily="34" charset="-128"/>
                  </a:rPr>
                  <a:t>z</a:t>
                </a:r>
              </a:p>
            </p:txBody>
          </p:sp>
          <p:sp>
            <p:nvSpPr>
              <p:cNvPr id="53260" name="TextBox 19"/>
              <p:cNvSpPr txBox="1">
                <a:spLocks noChangeArrowheads="1"/>
              </p:cNvSpPr>
              <p:nvPr/>
            </p:nvSpPr>
            <p:spPr bwMode="auto">
              <a:xfrm>
                <a:off x="62658" y="2300298"/>
                <a:ext cx="368516" cy="3682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defTabSz="4572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37931725" indent="-37474525" defTabSz="4572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r>
                  <a:rPr lang="en-US">
                    <a:ea typeface="ＭＳ Ｐゴシック" pitchFamily="34" charset="-128"/>
                  </a:rPr>
                  <a:t>y</a:t>
                </a:r>
              </a:p>
            </p:txBody>
          </p:sp>
        </p:grpSp>
        <p:cxnSp>
          <p:nvCxnSpPr>
            <p:cNvPr id="15" name="Straight Arrow Connector 14"/>
            <p:cNvCxnSpPr>
              <a:cxnSpLocks noChangeShapeType="1"/>
            </p:cNvCxnSpPr>
            <p:nvPr/>
          </p:nvCxnSpPr>
          <p:spPr bwMode="auto">
            <a:xfrm flipV="1">
              <a:off x="838422" y="2741965"/>
              <a:ext cx="1598258" cy="531899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Straight Arrow Connector 15"/>
            <p:cNvCxnSpPr>
              <a:cxnSpLocks noChangeShapeType="1"/>
            </p:cNvCxnSpPr>
            <p:nvPr/>
          </p:nvCxnSpPr>
          <p:spPr bwMode="auto">
            <a:xfrm rot="16200000" flipH="1">
              <a:off x="880512" y="3233356"/>
              <a:ext cx="620549" cy="704729"/>
            </a:xfrm>
            <a:prstGeom prst="straightConnector1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3263" name="TextBox 15"/>
            <p:cNvSpPr txBox="1">
              <a:spLocks noChangeArrowheads="1"/>
            </p:cNvSpPr>
            <p:nvPr/>
          </p:nvSpPr>
          <p:spPr bwMode="auto">
            <a:xfrm>
              <a:off x="2133600" y="2831068"/>
              <a:ext cx="1155220" cy="368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37931725" indent="-37474525" defTabSz="45720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>
                  <a:solidFill>
                    <a:srgbClr val="FF0000"/>
                  </a:solidFill>
                  <a:ea typeface="ＭＳ Ｐゴシック" pitchFamily="34" charset="-128"/>
                </a:rPr>
                <a:t>FMS π</a:t>
              </a:r>
              <a:r>
                <a:rPr lang="en-US" baseline="30000">
                  <a:solidFill>
                    <a:srgbClr val="FF0000"/>
                  </a:solidFill>
                  <a:ea typeface="ＭＳ Ｐゴシック" pitchFamily="34" charset="-128"/>
                </a:rPr>
                <a:t>0</a:t>
              </a:r>
              <a:endParaRPr lang="en-US">
                <a:solidFill>
                  <a:srgbClr val="FF0000"/>
                </a:solidFill>
                <a:ea typeface="ＭＳ Ｐゴシック" pitchFamily="34" charset="-128"/>
              </a:endParaRPr>
            </a:p>
          </p:txBody>
        </p:sp>
        <p:sp>
          <p:nvSpPr>
            <p:cNvPr id="53264" name="TextBox 16"/>
            <p:cNvSpPr txBox="1">
              <a:spLocks noChangeArrowheads="1"/>
            </p:cNvSpPr>
            <p:nvPr/>
          </p:nvSpPr>
          <p:spPr bwMode="auto">
            <a:xfrm>
              <a:off x="179373" y="3967060"/>
              <a:ext cx="3426304" cy="583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37931725" indent="-37474525" defTabSz="45720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sz="1600" dirty="0" smtClean="0">
                  <a:solidFill>
                    <a:srgbClr val="008000"/>
                  </a:solidFill>
                  <a:ea typeface="ＭＳ Ｐゴシック" pitchFamily="34" charset="-128"/>
                </a:rPr>
                <a:t>BEMC   EEMC </a:t>
              </a:r>
              <a:r>
                <a:rPr lang="en-US" sz="1600" dirty="0">
                  <a:solidFill>
                    <a:srgbClr val="008000"/>
                  </a:solidFill>
                  <a:ea typeface="ＭＳ Ｐゴシック" pitchFamily="34" charset="-128"/>
                </a:rPr>
                <a:t>jet-like cluster </a:t>
              </a:r>
              <a:endParaRPr lang="en-US" sz="1600" dirty="0" smtClean="0">
                <a:solidFill>
                  <a:srgbClr val="008000"/>
                </a:solidFill>
                <a:ea typeface="ＭＳ Ｐゴシック" pitchFamily="34" charset="-128"/>
              </a:endParaRPr>
            </a:p>
            <a:p>
              <a:r>
                <a:rPr lang="en-US" sz="1600" dirty="0" smtClean="0">
                  <a:solidFill>
                    <a:srgbClr val="008000"/>
                  </a:solidFill>
                  <a:ea typeface="ＭＳ Ｐゴシック" pitchFamily="34" charset="-128"/>
                </a:rPr>
                <a:t>           </a:t>
              </a:r>
              <a:endParaRPr lang="en-US" sz="1600" dirty="0">
                <a:solidFill>
                  <a:srgbClr val="008000"/>
                </a:solidFill>
                <a:ea typeface="ＭＳ Ｐゴシック" pitchFamily="34" charset="-128"/>
              </a:endParaRPr>
            </a:p>
          </p:txBody>
        </p:sp>
      </p:grpSp>
      <p:pic>
        <p:nvPicPr>
          <p:cNvPr id="53277" name="Picture 34" descr="EEMC_dAu_low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" b="1520"/>
          <a:stretch>
            <a:fillRect/>
          </a:stretch>
        </p:blipFill>
        <p:spPr bwMode="auto">
          <a:xfrm>
            <a:off x="3995936" y="1000425"/>
            <a:ext cx="5148064" cy="2592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3278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1500809"/>
              </p:ext>
            </p:extLst>
          </p:nvPr>
        </p:nvGraphicFramePr>
        <p:xfrm>
          <a:off x="308880" y="5229200"/>
          <a:ext cx="2701702" cy="4606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15" name="Rovnice" r:id="rId5" imgW="1701720" imgH="253800" progId="Equation.3">
                  <p:embed/>
                </p:oleObj>
              </mc:Choice>
              <mc:Fallback>
                <p:oleObj name="Rovnice" r:id="rId5" imgW="1701720" imgH="253800" progId="Equation.3">
                  <p:embed/>
                  <p:pic>
                    <p:nvPicPr>
                      <p:cNvPr id="0" name="Picture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880" y="5229200"/>
                        <a:ext cx="2701702" cy="460652"/>
                      </a:xfrm>
                      <a:prstGeom prst="rect">
                        <a:avLst/>
                      </a:prstGeom>
                      <a:solidFill>
                        <a:srgbClr val="FFCC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Slide Number Placeholder 3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>
            <a:lvl1pPr defTabSz="4572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37931725" indent="-37474525" defTabSz="4572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fld id="{EC8A2847-5AE9-405B-ABC6-04C1AA5C5F4F}" type="slidenum">
              <a:rPr lang="en-US" sz="1200">
                <a:solidFill>
                  <a:srgbClr val="898989"/>
                </a:solidFill>
                <a:latin typeface="Calibri" pitchFamily="34" charset="0"/>
                <a:ea typeface="ＭＳ Ｐゴシック" pitchFamily="34" charset="-128"/>
              </a:rPr>
              <a:pPr algn="r"/>
              <a:t>23</a:t>
            </a:fld>
            <a:endParaRPr lang="en-US" sz="1200">
              <a:solidFill>
                <a:srgbClr val="898989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cxnSp>
        <p:nvCxnSpPr>
          <p:cNvPr id="37" name="Straight Arrow Connector 15"/>
          <p:cNvCxnSpPr>
            <a:cxnSpLocks noChangeShapeType="1"/>
          </p:cNvCxnSpPr>
          <p:nvPr/>
        </p:nvCxnSpPr>
        <p:spPr bwMode="auto">
          <a:xfrm>
            <a:off x="827584" y="1556793"/>
            <a:ext cx="0" cy="720079"/>
          </a:xfrm>
          <a:prstGeom prst="straightConnector1">
            <a:avLst/>
          </a:prstGeom>
          <a:noFill/>
          <a:ln w="38100">
            <a:solidFill>
              <a:srgbClr val="008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" name="Obdélník 38"/>
          <p:cNvSpPr/>
          <p:nvPr/>
        </p:nvSpPr>
        <p:spPr>
          <a:xfrm>
            <a:off x="5387188" y="1254880"/>
            <a:ext cx="93610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 smtClean="0">
                <a:latin typeface="Symbol" pitchFamily="18" charset="2"/>
              </a:rPr>
              <a:t>&lt;</a:t>
            </a:r>
            <a:r>
              <a:rPr lang="en-US" sz="1100" b="1" dirty="0" err="1" smtClean="0">
                <a:latin typeface="Symbol" pitchFamily="18" charset="2"/>
              </a:rPr>
              <a:t>h</a:t>
            </a:r>
            <a:r>
              <a:rPr lang="en-US" sz="1100" b="1" baseline="-25000" dirty="0" err="1" smtClean="0">
                <a:latin typeface="Symbol" pitchFamily="18" charset="2"/>
              </a:rPr>
              <a:t>p</a:t>
            </a:r>
            <a:r>
              <a:rPr lang="en-US" sz="1100" b="1" baseline="-25000" dirty="0" err="1" smtClean="0"/>
              <a:t>L</a:t>
            </a:r>
            <a:r>
              <a:rPr lang="en-US" sz="1100" b="1" dirty="0" smtClean="0">
                <a:latin typeface="Symbol" pitchFamily="18" charset="2"/>
              </a:rPr>
              <a:t>&gt;=3, </a:t>
            </a:r>
          </a:p>
          <a:p>
            <a:r>
              <a:rPr lang="en-US" sz="1100" b="1" dirty="0" smtClean="0">
                <a:latin typeface="Symbol" pitchFamily="18" charset="2"/>
              </a:rPr>
              <a:t>&lt;</a:t>
            </a:r>
            <a:r>
              <a:rPr lang="en-US" sz="1100" b="1" dirty="0" err="1" smtClean="0">
                <a:latin typeface="Symbol" pitchFamily="18" charset="2"/>
              </a:rPr>
              <a:t>h</a:t>
            </a:r>
            <a:r>
              <a:rPr lang="en-US" sz="1100" b="1" baseline="-25000" dirty="0" err="1" smtClean="0"/>
              <a:t>jet-ike</a:t>
            </a:r>
            <a:r>
              <a:rPr lang="en-US" sz="1100" b="1" dirty="0" smtClean="0">
                <a:latin typeface="Symbol" pitchFamily="18" charset="2"/>
              </a:rPr>
              <a:t>&gt;=1.5 </a:t>
            </a:r>
            <a:endParaRPr lang="en-US" sz="1100" b="1" dirty="0"/>
          </a:p>
        </p:txBody>
      </p:sp>
      <p:pic>
        <p:nvPicPr>
          <p:cNvPr id="40" name="Picture 6" descr="BEMC_corrected_dphi_0909_400mev.gif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458299"/>
            <a:ext cx="5148064" cy="2424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TextBox 14"/>
          <p:cNvSpPr txBox="1">
            <a:spLocks noChangeArrowheads="1"/>
          </p:cNvSpPr>
          <p:nvPr/>
        </p:nvSpPr>
        <p:spPr bwMode="auto">
          <a:xfrm>
            <a:off x="4788024" y="5229200"/>
            <a:ext cx="110318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37931725" indent="-37474525" defTabSz="4572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000" b="1">
                <a:latin typeface="+mn-lt"/>
                <a:ea typeface="ＭＳ Ｐゴシック" pitchFamily="34" charset="-128"/>
              </a:rPr>
              <a:t>STAR Preliminary</a:t>
            </a:r>
          </a:p>
        </p:txBody>
      </p:sp>
      <p:sp>
        <p:nvSpPr>
          <p:cNvPr id="43" name="TextBox 14"/>
          <p:cNvSpPr txBox="1">
            <a:spLocks noChangeArrowheads="1"/>
          </p:cNvSpPr>
          <p:nvPr/>
        </p:nvSpPr>
        <p:spPr bwMode="auto">
          <a:xfrm>
            <a:off x="7380312" y="5229200"/>
            <a:ext cx="110318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37931725" indent="-37474525" defTabSz="4572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000" b="1">
                <a:latin typeface="+mn-lt"/>
                <a:ea typeface="ＭＳ Ｐゴシック" pitchFamily="34" charset="-128"/>
              </a:rPr>
              <a:t>STAR Preliminary</a:t>
            </a:r>
          </a:p>
        </p:txBody>
      </p:sp>
      <p:sp>
        <p:nvSpPr>
          <p:cNvPr id="44" name="TextovéPole 43"/>
          <p:cNvSpPr txBox="1"/>
          <p:nvPr/>
        </p:nvSpPr>
        <p:spPr>
          <a:xfrm>
            <a:off x="4427984" y="1196752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C00000"/>
                </a:solidFill>
              </a:rPr>
              <a:t>p+p</a:t>
            </a:r>
            <a:endParaRPr lang="en-US" dirty="0" smtClean="0">
              <a:solidFill>
                <a:srgbClr val="C00000"/>
              </a:solidFill>
            </a:endParaRPr>
          </a:p>
        </p:txBody>
      </p:sp>
      <p:sp>
        <p:nvSpPr>
          <p:cNvPr id="45" name="TextovéPole 44"/>
          <p:cNvSpPr txBox="1"/>
          <p:nvPr/>
        </p:nvSpPr>
        <p:spPr>
          <a:xfrm>
            <a:off x="7022559" y="1227529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C00000"/>
                </a:solidFill>
              </a:rPr>
              <a:t>d+Au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8" name="Obdélník 47"/>
          <p:cNvSpPr/>
          <p:nvPr/>
        </p:nvSpPr>
        <p:spPr>
          <a:xfrm>
            <a:off x="299102" y="4859868"/>
            <a:ext cx="1479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FMS-EEMC:</a:t>
            </a:r>
          </a:p>
        </p:txBody>
      </p:sp>
      <p:graphicFrame>
        <p:nvGraphicFramePr>
          <p:cNvPr id="11308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032687"/>
              </p:ext>
            </p:extLst>
          </p:nvPr>
        </p:nvGraphicFramePr>
        <p:xfrm>
          <a:off x="314514" y="6103368"/>
          <a:ext cx="2577688" cy="4413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16" name="Rovnice" r:id="rId8" imgW="1612800" imgH="241200" progId="Equation.3">
                  <p:embed/>
                </p:oleObj>
              </mc:Choice>
              <mc:Fallback>
                <p:oleObj name="Rovnice" r:id="rId8" imgW="1612800" imgH="241200" progId="Equation.3">
                  <p:embed/>
                  <p:pic>
                    <p:nvPicPr>
                      <p:cNvPr id="0" name="Picture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514" y="6103368"/>
                        <a:ext cx="2577688" cy="441348"/>
                      </a:xfrm>
                      <a:prstGeom prst="rect">
                        <a:avLst/>
                      </a:prstGeom>
                      <a:solidFill>
                        <a:srgbClr val="FFCC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Obdélník 49"/>
          <p:cNvSpPr/>
          <p:nvPr/>
        </p:nvSpPr>
        <p:spPr>
          <a:xfrm>
            <a:off x="211788" y="5723964"/>
            <a:ext cx="1479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FMS-BEMC:</a:t>
            </a:r>
          </a:p>
        </p:txBody>
      </p:sp>
      <p:sp>
        <p:nvSpPr>
          <p:cNvPr id="51" name="Obdélník 50"/>
          <p:cNvSpPr/>
          <p:nvPr/>
        </p:nvSpPr>
        <p:spPr>
          <a:xfrm>
            <a:off x="3969513" y="5991507"/>
            <a:ext cx="4823756" cy="707886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Significant broadening from </a:t>
            </a:r>
            <a:r>
              <a:rPr lang="en-US" sz="2000" dirty="0" err="1" smtClean="0">
                <a:solidFill>
                  <a:srgbClr val="0070C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p+p</a:t>
            </a:r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to </a:t>
            </a:r>
            <a:r>
              <a:rPr lang="en-US" sz="2000" dirty="0" err="1" smtClean="0">
                <a:solidFill>
                  <a:srgbClr val="0070C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d+Au</a:t>
            </a:r>
            <a:endParaRPr lang="en-US" sz="2000" dirty="0" smtClean="0">
              <a:solidFill>
                <a:srgbClr val="0070C0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for FMS-EEMC correlations observed.</a:t>
            </a:r>
            <a:endParaRPr lang="en-US" sz="20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Obdélník 51"/>
          <p:cNvSpPr/>
          <p:nvPr/>
        </p:nvSpPr>
        <p:spPr>
          <a:xfrm>
            <a:off x="4371239" y="3789620"/>
            <a:ext cx="280831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 smtClean="0">
                <a:latin typeface="Symbol" pitchFamily="18" charset="2"/>
              </a:rPr>
              <a:t>&lt;</a:t>
            </a:r>
            <a:r>
              <a:rPr lang="en-US" sz="1100" b="1" dirty="0" err="1" smtClean="0">
                <a:latin typeface="Symbol" pitchFamily="18" charset="2"/>
              </a:rPr>
              <a:t>h</a:t>
            </a:r>
            <a:r>
              <a:rPr lang="en-US" sz="1100" b="1" baseline="-25000" dirty="0" err="1" smtClean="0">
                <a:latin typeface="Symbol" pitchFamily="18" charset="2"/>
              </a:rPr>
              <a:t>p</a:t>
            </a:r>
            <a:r>
              <a:rPr lang="en-US" sz="1100" b="1" baseline="-25000" dirty="0" err="1" smtClean="0"/>
              <a:t>L</a:t>
            </a:r>
            <a:r>
              <a:rPr lang="en-US" sz="1100" b="1" dirty="0" smtClean="0">
                <a:latin typeface="Symbol" pitchFamily="18" charset="2"/>
              </a:rPr>
              <a:t>&gt;=3, </a:t>
            </a:r>
          </a:p>
          <a:p>
            <a:r>
              <a:rPr lang="en-US" sz="1100" b="1" dirty="0" smtClean="0">
                <a:latin typeface="Symbol" pitchFamily="18" charset="2"/>
              </a:rPr>
              <a:t>&lt;</a:t>
            </a:r>
            <a:r>
              <a:rPr lang="en-US" sz="1100" b="1" dirty="0" err="1" smtClean="0">
                <a:latin typeface="Symbol" pitchFamily="18" charset="2"/>
              </a:rPr>
              <a:t>h</a:t>
            </a:r>
            <a:r>
              <a:rPr lang="en-US" sz="1100" b="1" baseline="-25000" dirty="0" err="1" smtClean="0"/>
              <a:t>jet</a:t>
            </a:r>
            <a:r>
              <a:rPr lang="en-US" sz="1100" b="1" baseline="-25000" dirty="0" smtClean="0"/>
              <a:t>-like</a:t>
            </a:r>
            <a:r>
              <a:rPr lang="en-US" sz="1100" b="1" dirty="0" smtClean="0">
                <a:latin typeface="Symbol" pitchFamily="18" charset="2"/>
              </a:rPr>
              <a:t>&gt;=0 </a:t>
            </a:r>
            <a:endParaRPr lang="en-US" sz="1100" b="1" dirty="0"/>
          </a:p>
        </p:txBody>
      </p:sp>
      <p:sp>
        <p:nvSpPr>
          <p:cNvPr id="32" name="TextovéPole 31"/>
          <p:cNvSpPr txBox="1"/>
          <p:nvPr/>
        </p:nvSpPr>
        <p:spPr>
          <a:xfrm>
            <a:off x="4958100" y="4859868"/>
            <a:ext cx="838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BEMC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3" name="TextovéPole 32"/>
          <p:cNvSpPr txBox="1"/>
          <p:nvPr/>
        </p:nvSpPr>
        <p:spPr>
          <a:xfrm>
            <a:off x="7550388" y="4869160"/>
            <a:ext cx="838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BEMC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4" name="TextovéPole 33"/>
          <p:cNvSpPr txBox="1"/>
          <p:nvPr/>
        </p:nvSpPr>
        <p:spPr>
          <a:xfrm>
            <a:off x="7512887" y="2567617"/>
            <a:ext cx="838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E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EMC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5" name="TextovéPole 34"/>
          <p:cNvSpPr txBox="1"/>
          <p:nvPr/>
        </p:nvSpPr>
        <p:spPr>
          <a:xfrm>
            <a:off x="4937359" y="2555612"/>
            <a:ext cx="838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EEMC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117144" y="2492896"/>
            <a:ext cx="38787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 mixed event correction applied </a:t>
            </a:r>
            <a:endParaRPr lang="en-US" dirty="0" smtClean="0"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c</a:t>
            </a:r>
            <a:r>
              <a:rPr lang="en-US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aveat</a:t>
            </a:r>
            <a:r>
              <a:rPr lang="en-US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dirty="0">
                <a:latin typeface="Arial" pitchFamily="34" charset="0"/>
                <a:cs typeface="Arial" pitchFamily="34" charset="0"/>
              </a:rPr>
              <a:t> jet energy scale not fixed 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  between different detectors, but</a:t>
            </a:r>
          </a:p>
          <a:p>
            <a:r>
              <a:rPr lang="en-US" dirty="0">
                <a:latin typeface="Arial" pitchFamily="34" charset="0"/>
                <a:cs typeface="Arial" pitchFamily="34" charset="0"/>
                <a:sym typeface="Symbol" pitchFamily="18" charset="2"/>
              </a:rPr>
              <a:t>  this does not change conclusions </a:t>
            </a:r>
            <a:endParaRPr lang="en-US" dirty="0" smtClean="0"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  <a:sym typeface="Symbol" pitchFamily="18" charset="2"/>
              </a:rPr>
              <a:t>p+p</a:t>
            </a:r>
            <a:r>
              <a:rPr lang="en-US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en-US" dirty="0">
                <a:latin typeface="Arial" pitchFamily="34" charset="0"/>
                <a:cs typeface="Arial" pitchFamily="34" charset="0"/>
                <a:sym typeface="Symbol" pitchFamily="18" charset="2"/>
              </a:rPr>
              <a:t>correlations become </a:t>
            </a:r>
            <a:r>
              <a:rPr lang="en-US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narrower</a:t>
            </a:r>
          </a:p>
          <a:p>
            <a:r>
              <a:rPr lang="en-US" dirty="0"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 as  increases</a:t>
            </a:r>
            <a:endParaRPr lang="en-US" sz="1000" dirty="0"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  <a:sym typeface="Symbol" pitchFamily="18" charset="2"/>
              </a:rPr>
              <a:t>d+Au</a:t>
            </a:r>
            <a:r>
              <a:rPr lang="en-US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en-US" dirty="0">
                <a:latin typeface="Arial" pitchFamily="34" charset="0"/>
                <a:cs typeface="Arial" pitchFamily="34" charset="0"/>
                <a:sym typeface="Symbol" pitchFamily="18" charset="2"/>
              </a:rPr>
              <a:t>correlations become </a:t>
            </a:r>
            <a:r>
              <a:rPr lang="en-US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broader </a:t>
            </a:r>
          </a:p>
          <a:p>
            <a:r>
              <a:rPr lang="en-US" dirty="0"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 as </a:t>
            </a:r>
            <a:r>
              <a:rPr lang="en-US" dirty="0">
                <a:latin typeface="Arial" pitchFamily="34" charset="0"/>
                <a:cs typeface="Arial" pitchFamily="34" charset="0"/>
                <a:sym typeface="Symbol" pitchFamily="18" charset="2"/>
              </a:rPr>
              <a:t> </a:t>
            </a:r>
            <a:r>
              <a:rPr lang="en-US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increases</a:t>
            </a:r>
            <a:endParaRPr lang="en-US" dirty="0" smtClean="0">
              <a:latin typeface="Arial" pitchFamily="34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6974904" y="6520259"/>
            <a:ext cx="2133600" cy="365125"/>
          </a:xfrm>
        </p:spPr>
        <p:txBody>
          <a:bodyPr/>
          <a:lstStyle/>
          <a:p>
            <a:fld id="{A916C249-7B7A-4E2C-AB85-C54E6F764F56}" type="slidenum">
              <a:rPr lang="cs-CZ" sz="14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23</a:t>
            </a:fld>
            <a:endParaRPr lang="cs-CZ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98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876256" y="6422714"/>
            <a:ext cx="2133600" cy="365125"/>
          </a:xfrm>
        </p:spPr>
        <p:txBody>
          <a:bodyPr/>
          <a:lstStyle/>
          <a:p>
            <a:fld id="{B4A6252F-BED9-45FF-A829-70B88DE3AC0B}" type="slidenum">
              <a:rPr lang="en-US" sz="14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24</a:t>
            </a:fld>
            <a:endParaRPr lang="en-US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6325" name="Picture 5" descr="jetcor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3" t="8618" r="10359" b="5171"/>
          <a:stretch>
            <a:fillRect/>
          </a:stretch>
        </p:blipFill>
        <p:spPr bwMode="auto">
          <a:xfrm>
            <a:off x="0" y="912813"/>
            <a:ext cx="3198813" cy="3205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32" name="Picture 12" descr="jetcor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2" t="8618" r="7253" b="5171"/>
          <a:stretch>
            <a:fillRect/>
          </a:stretch>
        </p:blipFill>
        <p:spPr bwMode="auto">
          <a:xfrm>
            <a:off x="3086100" y="912813"/>
            <a:ext cx="3162300" cy="322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27" name="Picture 7" descr="jetcor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2" t="8618" r="10359" b="5171"/>
          <a:stretch>
            <a:fillRect/>
          </a:stretch>
        </p:blipFill>
        <p:spPr bwMode="auto">
          <a:xfrm>
            <a:off x="6127750" y="912813"/>
            <a:ext cx="3016250" cy="3189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24" name="Rectangle 4"/>
          <p:cNvSpPr>
            <a:spLocks noGrp="1" noChangeArrowheads="1"/>
          </p:cNvSpPr>
          <p:nvPr>
            <p:ph type="title"/>
          </p:nvPr>
        </p:nvSpPr>
        <p:spPr>
          <a:xfrm>
            <a:off x="-36512" y="-171400"/>
            <a:ext cx="9252520" cy="1143001"/>
          </a:xfrm>
          <a:noFill/>
        </p:spPr>
        <p:txBody>
          <a:bodyPr>
            <a:noAutofit/>
          </a:bodyPr>
          <a:lstStyle/>
          <a:p>
            <a:r>
              <a:rPr lang="en-US" sz="3600" smtClean="0">
                <a:solidFill>
                  <a:srgbClr val="0070C0"/>
                </a:solidFill>
              </a:rPr>
              <a:t>Centrality </a:t>
            </a:r>
            <a:r>
              <a:rPr lang="en-US" sz="3600">
                <a:solidFill>
                  <a:srgbClr val="0070C0"/>
                </a:solidFill>
              </a:rPr>
              <a:t>dependence of </a:t>
            </a:r>
            <a:r>
              <a:rPr lang="en-US" sz="3600" smtClean="0">
                <a:solidFill>
                  <a:srgbClr val="0070C0"/>
                </a:solidFill>
                <a:latin typeface="Symbol" pitchFamily="18" charset="2"/>
              </a:rPr>
              <a:t>p</a:t>
            </a:r>
            <a:r>
              <a:rPr lang="en-US" sz="3600" baseline="30000" smtClean="0">
                <a:solidFill>
                  <a:srgbClr val="0070C0"/>
                </a:solidFill>
                <a:latin typeface="Symbol" pitchFamily="18" charset="2"/>
              </a:rPr>
              <a:t>0</a:t>
            </a:r>
            <a:r>
              <a:rPr lang="en-US" sz="3600" smtClean="0">
                <a:solidFill>
                  <a:srgbClr val="0070C0"/>
                </a:solidFill>
              </a:rPr>
              <a:t>+jet-like correlations</a:t>
            </a:r>
            <a:endParaRPr lang="en-US" sz="3600">
              <a:solidFill>
                <a:srgbClr val="0070C0"/>
              </a:solidFill>
            </a:endParaRPr>
          </a:p>
        </p:txBody>
      </p:sp>
      <p:sp>
        <p:nvSpPr>
          <p:cNvPr id="56328" name="Text Box 8"/>
          <p:cNvSpPr txBox="1">
            <a:spLocks noChangeArrowheads="1"/>
          </p:cNvSpPr>
          <p:nvPr/>
        </p:nvSpPr>
        <p:spPr bwMode="auto">
          <a:xfrm>
            <a:off x="381000" y="4184650"/>
            <a:ext cx="8458200" cy="1089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11125" indent="-111125"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30000"/>
              </a:spcBef>
              <a:buFontTx/>
              <a:buChar char="•"/>
            </a:pPr>
            <a:r>
              <a:rPr lang="en-US" dirty="0"/>
              <a:t>m</a:t>
            </a:r>
            <a:r>
              <a:rPr lang="en-US" dirty="0" smtClean="0"/>
              <a:t>ixed-event </a:t>
            </a:r>
            <a:r>
              <a:rPr lang="en-US" dirty="0"/>
              <a:t>corrections applied, </a:t>
            </a:r>
            <a:r>
              <a:rPr lang="en-US" dirty="0" smtClean="0"/>
              <a:t>results </a:t>
            </a:r>
            <a:r>
              <a:rPr lang="en-US" dirty="0"/>
              <a:t>in ~15% bin-to-bin changes</a:t>
            </a:r>
          </a:p>
          <a:p>
            <a:pPr>
              <a:spcBef>
                <a:spcPct val="30000"/>
              </a:spcBef>
              <a:buFontTx/>
              <a:buChar char="•"/>
            </a:pPr>
            <a:r>
              <a:rPr lang="en-US" dirty="0"/>
              <a:t>u</a:t>
            </a:r>
            <a:r>
              <a:rPr lang="en-US" dirty="0" smtClean="0"/>
              <a:t>se beam-beam counter facing Au beam to select peripheral (</a:t>
            </a:r>
            <a:r>
              <a:rPr lang="en-US" dirty="0" smtClean="0">
                <a:sym typeface="Symbol" pitchFamily="18" charset="2"/>
              </a:rPr>
              <a:t>Q&lt;250) </a:t>
            </a:r>
            <a:endParaRPr lang="en-US" dirty="0">
              <a:sym typeface="Symbol" pitchFamily="18" charset="2"/>
            </a:endParaRPr>
          </a:p>
          <a:p>
            <a:pPr marL="0" indent="0">
              <a:spcBef>
                <a:spcPct val="30000"/>
              </a:spcBef>
            </a:pPr>
            <a:r>
              <a:rPr lang="en-US" dirty="0" smtClean="0">
                <a:sym typeface="Symbol" pitchFamily="18" charset="2"/>
              </a:rPr>
              <a:t>  and central (2000&lt;Q&lt;4000) collisions</a:t>
            </a:r>
            <a:endParaRPr lang="en-US" dirty="0">
              <a:sym typeface="Symbol" pitchFamily="18" charset="2"/>
            </a:endParaRPr>
          </a:p>
        </p:txBody>
      </p:sp>
      <p:sp>
        <p:nvSpPr>
          <p:cNvPr id="56329" name="TextBox 14"/>
          <p:cNvSpPr txBox="1">
            <a:spLocks noChangeArrowheads="1"/>
          </p:cNvSpPr>
          <p:nvPr/>
        </p:nvSpPr>
        <p:spPr bwMode="auto">
          <a:xfrm>
            <a:off x="457200" y="3352800"/>
            <a:ext cx="15954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37931725" indent="-37474525" defTabSz="4572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400">
                <a:ea typeface="ＭＳ Ｐゴシック" pitchFamily="34" charset="-128"/>
              </a:rPr>
              <a:t>STAR Preliminary</a:t>
            </a:r>
          </a:p>
        </p:txBody>
      </p:sp>
      <p:sp>
        <p:nvSpPr>
          <p:cNvPr id="56330" name="TextBox 14"/>
          <p:cNvSpPr txBox="1">
            <a:spLocks noChangeArrowheads="1"/>
          </p:cNvSpPr>
          <p:nvPr/>
        </p:nvSpPr>
        <p:spPr bwMode="auto">
          <a:xfrm>
            <a:off x="3357563" y="3352800"/>
            <a:ext cx="15954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37931725" indent="-37474525" defTabSz="4572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400">
                <a:ea typeface="ＭＳ Ｐゴシック" pitchFamily="34" charset="-128"/>
              </a:rPr>
              <a:t>STAR Preliminary</a:t>
            </a:r>
          </a:p>
        </p:txBody>
      </p:sp>
      <p:sp>
        <p:nvSpPr>
          <p:cNvPr id="56331" name="TextBox 14"/>
          <p:cNvSpPr txBox="1">
            <a:spLocks noChangeArrowheads="1"/>
          </p:cNvSpPr>
          <p:nvPr/>
        </p:nvSpPr>
        <p:spPr bwMode="auto">
          <a:xfrm>
            <a:off x="6405563" y="3352800"/>
            <a:ext cx="15954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37931725" indent="-37474525" defTabSz="4572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400">
                <a:ea typeface="ＭＳ Ｐゴシック" pitchFamily="34" charset="-128"/>
              </a:rPr>
              <a:t>STAR Preliminary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694701" y="5559253"/>
            <a:ext cx="7572826" cy="707886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>
              <a:spcBef>
                <a:spcPct val="30000"/>
              </a:spcBef>
            </a:pP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No evidence of away-side peak for 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central </a:t>
            </a:r>
            <a:r>
              <a:rPr lang="en-US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d+Au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collisions. Pronounced cold nuclear matter effects in the forward </a:t>
            </a: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direction.</a:t>
            </a:r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Jana Bielcikova (STAR)</a:t>
            </a:r>
            <a:endParaRPr lang="cs-CZ"/>
          </a:p>
        </p:txBody>
      </p:sp>
      <p:sp>
        <p:nvSpPr>
          <p:cNvPr id="3" name="Ovál 2"/>
          <p:cNvSpPr/>
          <p:nvPr/>
        </p:nvSpPr>
        <p:spPr>
          <a:xfrm>
            <a:off x="457200" y="912813"/>
            <a:ext cx="514400" cy="28393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vál 13"/>
          <p:cNvSpPr/>
          <p:nvPr/>
        </p:nvSpPr>
        <p:spPr>
          <a:xfrm>
            <a:off x="6228184" y="898526"/>
            <a:ext cx="954881" cy="30865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vál 14"/>
          <p:cNvSpPr/>
          <p:nvPr/>
        </p:nvSpPr>
        <p:spPr>
          <a:xfrm>
            <a:off x="3086100" y="898526"/>
            <a:ext cx="1208212" cy="30865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691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115616" y="980728"/>
            <a:ext cx="74625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</a:rPr>
              <a:t>Full jet reconstruction in </a:t>
            </a:r>
            <a:r>
              <a:rPr lang="en-US" sz="3200" dirty="0" err="1" smtClean="0">
                <a:solidFill>
                  <a:srgbClr val="0070C0"/>
                </a:solidFill>
              </a:rPr>
              <a:t>Au+Au</a:t>
            </a:r>
            <a:r>
              <a:rPr lang="en-US" sz="3200" dirty="0" smtClean="0">
                <a:solidFill>
                  <a:srgbClr val="0070C0"/>
                </a:solidFill>
              </a:rPr>
              <a:t> collisions …</a:t>
            </a:r>
            <a:endParaRPr lang="en-US" sz="3200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276872"/>
            <a:ext cx="3656181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276872"/>
            <a:ext cx="3456384" cy="3271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ovéPole 7"/>
          <p:cNvSpPr txBox="1"/>
          <p:nvPr/>
        </p:nvSpPr>
        <p:spPr>
          <a:xfrm>
            <a:off x="916236" y="5548093"/>
            <a:ext cx="66758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Early Quark Matter ’09 results on Run 7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Au+Au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data at 200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GeV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    -  limited statistics, new methods developed since then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Jana </a:t>
            </a:r>
            <a:r>
              <a:rPr lang="cs-CZ" dirty="0" err="1" smtClean="0"/>
              <a:t>Bielcikova</a:t>
            </a:r>
            <a:r>
              <a:rPr lang="cs-CZ" dirty="0" smtClean="0"/>
              <a:t> (STAR)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6876256" y="6451594"/>
            <a:ext cx="2133600" cy="365125"/>
          </a:xfrm>
        </p:spPr>
        <p:txBody>
          <a:bodyPr/>
          <a:lstStyle/>
          <a:p>
            <a:fld id="{A916C249-7B7A-4E2C-AB85-C54E6F764F56}" type="slidenum">
              <a:rPr lang="cs-CZ" sz="14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25</a:t>
            </a:fld>
            <a:endParaRPr lang="cs-CZ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68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4"/>
          <p:cNvSpPr>
            <a:spLocks noGrp="1"/>
          </p:cNvSpPr>
          <p:nvPr>
            <p:ph type="sldNum" idx="12"/>
          </p:nvPr>
        </p:nvSpPr>
        <p:spPr>
          <a:xfrm>
            <a:off x="6936519" y="6447125"/>
            <a:ext cx="2133600" cy="365125"/>
          </a:xfrm>
        </p:spPr>
        <p:txBody>
          <a:bodyPr/>
          <a:lstStyle/>
          <a:p>
            <a:fld id="{D404E010-E606-404B-BCC4-DC43BDA173DA}" type="slidenum">
              <a:rPr lang="en-US" sz="14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26</a:t>
            </a:fld>
            <a:endParaRPr lang="en-US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251520" y="260648"/>
            <a:ext cx="8712968" cy="954820"/>
          </a:xfrm>
          <a:ln/>
        </p:spPr>
        <p:txBody>
          <a:bodyPr>
            <a:noAutofit/>
          </a:bodyPr>
          <a:lstStyle/>
          <a:p>
            <a:pPr algn="l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Large and fluctuating background </a:t>
            </a:r>
            <a:br>
              <a:rPr lang="en-US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lang="en-US" sz="3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Au+Au</a:t>
            </a:r>
            <a:r>
              <a:rPr lang="en-US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collisions</a:t>
            </a:r>
            <a:endParaRPr lang="en-US" sz="3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323528" y="3356992"/>
            <a:ext cx="4700160" cy="596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ts val="143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ts val="143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ts val="143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ts val="143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9pPr>
          </a:lstStyle>
          <a:p>
            <a:endParaRPr lang="en-US" dirty="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4343584" y="3691126"/>
            <a:ext cx="5124960" cy="2834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1pPr>
            <a:lvl2pPr marL="741363" indent="-284163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ts val="143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ts val="143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ts val="143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ts val="143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9pPr>
          </a:lstStyle>
          <a:p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Large fraction of 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jet population has </a:t>
            </a:r>
            <a:r>
              <a:rPr lang="en-US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baseline="-33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baseline="33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&lt;</a:t>
            </a:r>
            <a:r>
              <a:rPr lang="en-US" baseline="33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corr</a:t>
            </a:r>
            <a:r>
              <a:rPr lang="en-US" baseline="33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&gt;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&lt; 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0:</a:t>
            </a:r>
          </a:p>
          <a:p>
            <a:pPr marL="311045" indent="-311045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not interpretable as physical jets</a:t>
            </a:r>
          </a:p>
          <a:p>
            <a:pPr marL="311045" indent="-311045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BUT this component contains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crucial information about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background or “combinatorial” jets</a:t>
            </a:r>
          </a:p>
          <a:p>
            <a:pPr marL="311045" indent="-311045">
              <a:buFont typeface="Arial" pitchFamily="34" charset="0"/>
              <a:buChar char="•"/>
            </a:pPr>
            <a:endParaRPr lang="en-US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11045" indent="-311045"/>
            <a:r>
              <a:rPr lang="en-US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Note: it is rejected implicitly at later step by   </a:t>
            </a:r>
          </a:p>
          <a:p>
            <a:pPr marL="311045" indent="-311045"/>
            <a:r>
              <a:rPr lang="en-US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imposition of bias on jet candidates</a:t>
            </a:r>
          </a:p>
          <a:p>
            <a:pPr marL="311045" indent="-311045">
              <a:buFont typeface="Arial"/>
              <a:buChar char="•"/>
            </a:pPr>
            <a:endParaRPr lang="en-US" sz="2200" dirty="0">
              <a:solidFill>
                <a:srgbClr val="0000FF"/>
              </a:solidFill>
              <a:latin typeface="Times New Roman" charset="0"/>
            </a:endParaRPr>
          </a:p>
        </p:txBody>
      </p:sp>
      <p:grpSp>
        <p:nvGrpSpPr>
          <p:cNvPr id="51" name="Skupina 50"/>
          <p:cNvGrpSpPr/>
          <p:nvPr/>
        </p:nvGrpSpPr>
        <p:grpSpPr>
          <a:xfrm>
            <a:off x="4932040" y="836712"/>
            <a:ext cx="3866616" cy="2300190"/>
            <a:chOff x="4932040" y="836712"/>
            <a:chExt cx="3866616" cy="2300190"/>
          </a:xfrm>
        </p:grpSpPr>
        <p:grpSp>
          <p:nvGrpSpPr>
            <p:cNvPr id="4" name="Group 16"/>
            <p:cNvGrpSpPr/>
            <p:nvPr/>
          </p:nvGrpSpPr>
          <p:grpSpPr>
            <a:xfrm>
              <a:off x="4932040" y="836712"/>
              <a:ext cx="3866616" cy="2300190"/>
              <a:chOff x="2754313" y="4618037"/>
              <a:chExt cx="4262676" cy="2535534"/>
            </a:xfrm>
          </p:grpSpPr>
          <p:pic>
            <p:nvPicPr>
              <p:cNvPr id="18" name="Picture 2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011" b="52451"/>
              <a:stretch/>
            </p:blipFill>
            <p:spPr bwMode="auto">
              <a:xfrm>
                <a:off x="2754313" y="4618037"/>
                <a:ext cx="4262676" cy="25355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pic>
          <p:grpSp>
            <p:nvGrpSpPr>
              <p:cNvPr id="5" name="Group 18"/>
              <p:cNvGrpSpPr/>
              <p:nvPr/>
            </p:nvGrpSpPr>
            <p:grpSpPr>
              <a:xfrm>
                <a:off x="4202112" y="5456237"/>
                <a:ext cx="990600" cy="1066800"/>
                <a:chOff x="7250112" y="3246437"/>
                <a:chExt cx="990600" cy="1066800"/>
              </a:xfrm>
            </p:grpSpPr>
            <p:sp>
              <p:nvSpPr>
                <p:cNvPr id="24" name="Oval 23"/>
                <p:cNvSpPr/>
                <p:nvPr/>
              </p:nvSpPr>
              <p:spPr bwMode="auto">
                <a:xfrm>
                  <a:off x="7250112" y="3246437"/>
                  <a:ext cx="990600" cy="457200"/>
                </a:xfrm>
                <a:prstGeom prst="ellipse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14726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ts val="1304"/>
                    </a:spcAft>
                    <a:buClr>
                      <a:srgbClr val="000000"/>
                    </a:buClr>
                    <a:buSzPct val="100000"/>
                  </a:pPr>
                  <a:endParaRPr lang="en-US" sz="1600">
                    <a:solidFill>
                      <a:schemeClr val="bg1"/>
                    </a:solidFill>
                    <a:latin typeface="Arial" charset="0"/>
                    <a:ea typeface="ＭＳ Ｐゴシック" charset="0"/>
                    <a:cs typeface="WenQuanYi Zen Hei" charset="0"/>
                  </a:endParaRPr>
                </a:p>
              </p:txBody>
            </p:sp>
            <p:cxnSp>
              <p:nvCxnSpPr>
                <p:cNvPr id="25" name="Straight Connector 24"/>
                <p:cNvCxnSpPr>
                  <a:stCxn id="24" idx="2"/>
                </p:cNvCxnSpPr>
                <p:nvPr/>
              </p:nvCxnSpPr>
              <p:spPr bwMode="auto">
                <a:xfrm>
                  <a:off x="7250112" y="3475037"/>
                  <a:ext cx="533400" cy="838200"/>
                </a:xfrm>
                <a:prstGeom prst="line">
                  <a:avLst/>
                </a:prstGeom>
                <a:solidFill>
                  <a:srgbClr val="00B8FF"/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6" name="Straight Connector 25"/>
                <p:cNvCxnSpPr>
                  <a:stCxn id="24" idx="6"/>
                </p:cNvCxnSpPr>
                <p:nvPr/>
              </p:nvCxnSpPr>
              <p:spPr bwMode="auto">
                <a:xfrm flipH="1">
                  <a:off x="7783512" y="3475037"/>
                  <a:ext cx="457200" cy="838200"/>
                </a:xfrm>
                <a:prstGeom prst="line">
                  <a:avLst/>
                </a:prstGeom>
                <a:solidFill>
                  <a:srgbClr val="00B8FF"/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6" name="Group 19"/>
              <p:cNvGrpSpPr/>
              <p:nvPr/>
            </p:nvGrpSpPr>
            <p:grpSpPr>
              <a:xfrm>
                <a:off x="5802312" y="5303837"/>
                <a:ext cx="990600" cy="1066800"/>
                <a:chOff x="7250112" y="3246437"/>
                <a:chExt cx="990600" cy="1066800"/>
              </a:xfrm>
            </p:grpSpPr>
            <p:sp>
              <p:nvSpPr>
                <p:cNvPr id="21" name="Oval 20"/>
                <p:cNvSpPr/>
                <p:nvPr/>
              </p:nvSpPr>
              <p:spPr bwMode="auto">
                <a:xfrm>
                  <a:off x="7250112" y="3246437"/>
                  <a:ext cx="990600" cy="457200"/>
                </a:xfrm>
                <a:prstGeom prst="ellipse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14726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ts val="1304"/>
                    </a:spcAft>
                    <a:buClr>
                      <a:srgbClr val="000000"/>
                    </a:buClr>
                    <a:buSzPct val="100000"/>
                  </a:pPr>
                  <a:endParaRPr lang="en-US" sz="1600">
                    <a:solidFill>
                      <a:schemeClr val="bg1"/>
                    </a:solidFill>
                    <a:latin typeface="Arial" charset="0"/>
                    <a:ea typeface="ＭＳ Ｐゴシック" charset="0"/>
                    <a:cs typeface="WenQuanYi Zen Hei" charset="0"/>
                  </a:endParaRPr>
                </a:p>
              </p:txBody>
            </p:sp>
            <p:cxnSp>
              <p:nvCxnSpPr>
                <p:cNvPr id="22" name="Straight Connector 21"/>
                <p:cNvCxnSpPr>
                  <a:stCxn id="21" idx="2"/>
                </p:cNvCxnSpPr>
                <p:nvPr/>
              </p:nvCxnSpPr>
              <p:spPr bwMode="auto">
                <a:xfrm>
                  <a:off x="7250112" y="3475037"/>
                  <a:ext cx="533400" cy="838200"/>
                </a:xfrm>
                <a:prstGeom prst="line">
                  <a:avLst/>
                </a:prstGeom>
                <a:solidFill>
                  <a:srgbClr val="00B8FF"/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3" name="Straight Connector 22"/>
                <p:cNvCxnSpPr>
                  <a:stCxn id="21" idx="6"/>
                </p:cNvCxnSpPr>
                <p:nvPr/>
              </p:nvCxnSpPr>
              <p:spPr bwMode="auto">
                <a:xfrm flipH="1">
                  <a:off x="7783512" y="3475037"/>
                  <a:ext cx="457200" cy="838200"/>
                </a:xfrm>
                <a:prstGeom prst="line">
                  <a:avLst/>
                </a:prstGeom>
                <a:solidFill>
                  <a:srgbClr val="00B8FF"/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</p:grpSp>
        </p:grpSp>
        <p:sp>
          <p:nvSpPr>
            <p:cNvPr id="28" name="TextBox 27"/>
            <p:cNvSpPr txBox="1"/>
            <p:nvPr/>
          </p:nvSpPr>
          <p:spPr>
            <a:xfrm>
              <a:off x="5868144" y="1124744"/>
              <a:ext cx="1684079" cy="314588"/>
            </a:xfrm>
            <a:prstGeom prst="rect">
              <a:avLst/>
            </a:prstGeom>
            <a:noFill/>
          </p:spPr>
          <p:txBody>
            <a:bodyPr wrap="none" lIns="82945" tIns="41473" rIns="82945" bIns="41473" rtlCol="0">
              <a:spAutoFit/>
            </a:bodyPr>
            <a:lstStyle/>
            <a:p>
              <a:r>
                <a:rPr lang="en-US" sz="1500" dirty="0" smtClean="0">
                  <a:solidFill>
                    <a:schemeClr val="bg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STAR Preliminary</a:t>
              </a:r>
            </a:p>
          </p:txBody>
        </p:sp>
      </p:grpSp>
      <p:grpSp>
        <p:nvGrpSpPr>
          <p:cNvPr id="3" name="Skupina 2"/>
          <p:cNvGrpSpPr/>
          <p:nvPr/>
        </p:nvGrpSpPr>
        <p:grpSpPr>
          <a:xfrm>
            <a:off x="251520" y="4091236"/>
            <a:ext cx="4092064" cy="2766764"/>
            <a:chOff x="251520" y="4091236"/>
            <a:chExt cx="4092064" cy="2766764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1520" y="4091236"/>
              <a:ext cx="4092064" cy="2766764"/>
            </a:xfrm>
            <a:prstGeom prst="rect">
              <a:avLst/>
            </a:prstGeom>
          </p:spPr>
        </p:pic>
        <p:cxnSp>
          <p:nvCxnSpPr>
            <p:cNvPr id="15" name="Straight Connector 14"/>
            <p:cNvCxnSpPr/>
            <p:nvPr/>
          </p:nvCxnSpPr>
          <p:spPr bwMode="auto">
            <a:xfrm flipV="1">
              <a:off x="2104743" y="4460731"/>
              <a:ext cx="0" cy="1986394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7" name="Straight Arrow Connector 26"/>
            <p:cNvCxnSpPr/>
            <p:nvPr/>
          </p:nvCxnSpPr>
          <p:spPr bwMode="auto">
            <a:xfrm flipH="1">
              <a:off x="1659969" y="5495318"/>
              <a:ext cx="355779" cy="0"/>
            </a:xfrm>
            <a:prstGeom prst="straightConnector1">
              <a:avLst/>
            </a:prstGeom>
            <a:solidFill>
              <a:srgbClr val="00B8FF"/>
            </a:solidFill>
            <a:ln w="28575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9" name="TextBox 28"/>
            <p:cNvSpPr txBox="1"/>
            <p:nvPr/>
          </p:nvSpPr>
          <p:spPr>
            <a:xfrm>
              <a:off x="2132675" y="6124275"/>
              <a:ext cx="1733681" cy="322850"/>
            </a:xfrm>
            <a:prstGeom prst="rect">
              <a:avLst/>
            </a:prstGeom>
            <a:noFill/>
          </p:spPr>
          <p:txBody>
            <a:bodyPr wrap="none" lIns="82945" tIns="41473" rIns="82945" bIns="41473" rtlCol="0">
              <a:spAutoFit/>
            </a:bodyPr>
            <a:lstStyle/>
            <a:p>
              <a:r>
                <a:rPr lang="en-US" sz="1500" dirty="0" smtClean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rPr>
                <a:t>STAR Preliminary</a:t>
              </a:r>
            </a:p>
          </p:txBody>
        </p:sp>
      </p:grpSp>
      <p:sp>
        <p:nvSpPr>
          <p:cNvPr id="49" name="TextovéPole 7"/>
          <p:cNvSpPr txBox="1">
            <a:spLocks noChangeArrowheads="1"/>
          </p:cNvSpPr>
          <p:nvPr/>
        </p:nvSpPr>
        <p:spPr bwMode="auto">
          <a:xfrm>
            <a:off x="1115616" y="3691126"/>
            <a:ext cx="2553904" cy="40011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    </a:t>
            </a:r>
            <a:r>
              <a:rPr lang="en-US" sz="2000" smtClean="0"/>
              <a:t>p</a:t>
            </a:r>
            <a:r>
              <a:rPr lang="en-US" sz="2000" baseline="-25000" smtClean="0"/>
              <a:t>T,i</a:t>
            </a:r>
            <a:r>
              <a:rPr lang="en-US" sz="2000" baseline="30000" smtClean="0"/>
              <a:t>corr</a:t>
            </a:r>
            <a:r>
              <a:rPr lang="en-US" sz="2000" smtClean="0"/>
              <a:t> </a:t>
            </a:r>
            <a:r>
              <a:rPr lang="en-US" sz="2000"/>
              <a:t>~ </a:t>
            </a:r>
            <a:r>
              <a:rPr lang="en-US" sz="2000" smtClean="0"/>
              <a:t>p</a:t>
            </a:r>
            <a:r>
              <a:rPr lang="en-US" sz="2000" baseline="-25000" smtClean="0"/>
              <a:t>T,i</a:t>
            </a:r>
            <a:r>
              <a:rPr lang="en-US" sz="2000" baseline="30000" smtClean="0"/>
              <a:t>reco</a:t>
            </a:r>
            <a:r>
              <a:rPr lang="en-US" sz="2000" smtClean="0"/>
              <a:t> </a:t>
            </a:r>
            <a:r>
              <a:rPr lang="en-US" sz="2000" dirty="0"/>
              <a:t>- </a:t>
            </a:r>
            <a:r>
              <a:rPr lang="en-US" sz="2000" dirty="0">
                <a:latin typeface="Symbol" pitchFamily="18" charset="2"/>
              </a:rPr>
              <a:t>r</a:t>
            </a:r>
            <a:r>
              <a:rPr lang="en-US" sz="2000" dirty="0"/>
              <a:t> </a:t>
            </a:r>
            <a:r>
              <a:rPr lang="en-US" sz="2000"/>
              <a:t>x </a:t>
            </a:r>
            <a:r>
              <a:rPr lang="en-US" sz="2000" smtClean="0"/>
              <a:t>A</a:t>
            </a:r>
            <a:r>
              <a:rPr lang="en-US" sz="2000" baseline="-25000" smtClean="0"/>
              <a:t>i</a:t>
            </a:r>
            <a:endParaRPr lang="cs-CZ" sz="2000" baseline="-25000" dirty="0">
              <a:latin typeface="Symbol" pitchFamily="18" charset="2"/>
            </a:endParaRPr>
          </a:p>
        </p:txBody>
      </p:sp>
      <p:sp>
        <p:nvSpPr>
          <p:cNvPr id="50" name="Obdélník 49"/>
          <p:cNvSpPr/>
          <p:nvPr/>
        </p:nvSpPr>
        <p:spPr>
          <a:xfrm>
            <a:off x="1837858" y="1586697"/>
            <a:ext cx="2399952" cy="400110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Symbol" pitchFamily="18" charset="2"/>
              </a:rPr>
              <a:t>r </a:t>
            </a:r>
            <a:r>
              <a:rPr lang="en-US" sz="2000" dirty="0" smtClean="0"/>
              <a:t>= median{</a:t>
            </a:r>
            <a:r>
              <a:rPr lang="en-US" sz="2000" dirty="0" err="1" smtClean="0"/>
              <a:t>p</a:t>
            </a:r>
            <a:r>
              <a:rPr lang="en-US" sz="2000" baseline="-25000" dirty="0" err="1" smtClean="0"/>
              <a:t>T,i</a:t>
            </a:r>
            <a:r>
              <a:rPr lang="en-US" sz="2000" baseline="-25000" dirty="0" smtClean="0"/>
              <a:t> </a:t>
            </a:r>
            <a:r>
              <a:rPr lang="en-US" sz="2000" dirty="0" smtClean="0"/>
              <a:t>/A</a:t>
            </a:r>
            <a:r>
              <a:rPr lang="en-US" sz="2000" baseline="-25000" dirty="0" smtClean="0"/>
              <a:t>i</a:t>
            </a:r>
            <a:r>
              <a:rPr lang="en-US" sz="2000" dirty="0" smtClean="0"/>
              <a:t> </a:t>
            </a:r>
            <a:r>
              <a:rPr lang="en-US" sz="2000" baseline="30000" dirty="0" smtClean="0"/>
              <a:t>jet </a:t>
            </a:r>
            <a:r>
              <a:rPr lang="en-US" sz="2000" dirty="0" smtClean="0"/>
              <a:t>}</a:t>
            </a:r>
            <a:endParaRPr lang="en-US" sz="2000" dirty="0"/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251520" y="1196752"/>
            <a:ext cx="7376008" cy="2356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ts val="143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ts val="143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ts val="143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ts val="143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event-wise </a:t>
            </a:r>
            <a:r>
              <a:rPr lang="en-US" dirty="0">
                <a:latin typeface="Arial" pitchFamily="34" charset="0"/>
                <a:cs typeface="Arial" pitchFamily="34" charset="0"/>
              </a:rPr>
              <a:t>estimate of 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background 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density </a:t>
            </a:r>
            <a:r>
              <a:rPr lang="en-US" dirty="0" smtClean="0">
                <a:latin typeface="Symbol" pitchFamily="18" charset="2"/>
              </a:rPr>
              <a:t>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</a:t>
            </a:r>
            <a:r>
              <a:rPr lang="en-US" baseline="-25000" dirty="0" err="1" smtClean="0">
                <a:latin typeface="Arial" pitchFamily="34" charset="0"/>
                <a:cs typeface="Arial" pitchFamily="34" charset="0"/>
              </a:rPr>
              <a:t>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FastJet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):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                             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A … </a:t>
            </a:r>
            <a:r>
              <a:rPr lang="en-US" sz="16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jet area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Caution: definition of </a:t>
            </a:r>
            <a:r>
              <a:rPr lang="en-US" dirty="0" smtClean="0">
                <a:solidFill>
                  <a:schemeClr val="tx1"/>
                </a:solidFill>
                <a:latin typeface="Symbol" charset="2"/>
                <a:cs typeface="Symbol" charset="2"/>
              </a:rPr>
              <a:t>r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is not unique: </a:t>
            </a:r>
          </a:p>
          <a:p>
            <a:pPr marL="984975" lvl="1" indent="-311045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e.g. exclude two hardest jets in event</a:t>
            </a:r>
          </a:p>
          <a:p>
            <a:pPr marL="984975" lvl="1" indent="-311045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vary choice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contribution to syst. uncertainty</a:t>
            </a:r>
          </a:p>
          <a:p>
            <a:pPr marL="984975" lvl="1" indent="-311045"/>
            <a:endParaRPr lang="en-US" sz="8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jet candidate </a:t>
            </a:r>
            <a:r>
              <a:rPr lang="en-US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baseline="-25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is corrected event-wise for </a:t>
            </a:r>
            <a:r>
              <a:rPr lang="en-US" dirty="0" smtClean="0">
                <a:solidFill>
                  <a:srgbClr val="0070C0"/>
                </a:solidFill>
                <a:latin typeface="Symbol" charset="2"/>
                <a:cs typeface="Symbol" charset="2"/>
              </a:rPr>
              <a:t>r:</a:t>
            </a:r>
            <a:endParaRPr lang="en-US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3575888" y="6525344"/>
            <a:ext cx="2895600" cy="365125"/>
          </a:xfrm>
        </p:spPr>
        <p:txBody>
          <a:bodyPr/>
          <a:lstStyle/>
          <a:p>
            <a:r>
              <a:rPr lang="cs-CZ" dirty="0" smtClean="0"/>
              <a:t>Jana </a:t>
            </a:r>
            <a:r>
              <a:rPr lang="cs-CZ" dirty="0" err="1" smtClean="0"/>
              <a:t>Bielcikova</a:t>
            </a:r>
            <a:r>
              <a:rPr lang="cs-CZ" dirty="0" smtClean="0"/>
              <a:t> (STAR)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302735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05120" cy="597662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Inclusive </a:t>
            </a:r>
            <a:r>
              <a:rPr lang="en-US" sz="36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jet spectrum in central </a:t>
            </a:r>
            <a:r>
              <a:rPr lang="en-US" sz="360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Au+Au</a:t>
            </a:r>
            <a:r>
              <a:rPr lang="en-US" sz="36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36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6974904" y="6456332"/>
            <a:ext cx="2133600" cy="365125"/>
          </a:xfrm>
        </p:spPr>
        <p:txBody>
          <a:bodyPr/>
          <a:lstStyle/>
          <a:p>
            <a:fld id="{53301C64-DFBC-6641-A224-85F3CDC46F23}" type="slidenum">
              <a:rPr lang="en-US" sz="14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27</a:t>
            </a:fld>
            <a:endParaRPr lang="en-US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692696"/>
            <a:ext cx="8432641" cy="1745749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endParaRPr lang="en-US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Run11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Au+Au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data at 200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GeV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jets reconstructed using IR safe anti-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</a:t>
            </a:r>
            <a:r>
              <a:rPr lang="en-US" baseline="-25000" dirty="0" err="1" smtClean="0">
                <a:latin typeface="Arial" pitchFamily="34" charset="0"/>
                <a:cs typeface="Arial" pitchFamily="34" charset="0"/>
              </a:rPr>
              <a:t>t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algorithm with R=0.4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currently only charged jets (for simplicity)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minimum constituent cut (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</a:t>
            </a:r>
            <a:r>
              <a:rPr lang="en-US" baseline="-25000" dirty="0" err="1" smtClean="0">
                <a:latin typeface="Arial" pitchFamily="34" charset="0"/>
                <a:cs typeface="Arial" pitchFamily="34" charset="0"/>
              </a:rPr>
              <a:t>T</a:t>
            </a:r>
            <a:r>
              <a:rPr lang="en-US" baseline="30000" dirty="0" err="1" smtClean="0">
                <a:latin typeface="Arial" pitchFamily="34" charset="0"/>
                <a:cs typeface="Arial" pitchFamily="34" charset="0"/>
              </a:rPr>
              <a:t>const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&gt;200 MeV/c for tracks)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exploratory study on small fraction of data (1%)</a:t>
            </a:r>
          </a:p>
        </p:txBody>
      </p:sp>
      <p:grpSp>
        <p:nvGrpSpPr>
          <p:cNvPr id="6" name="Group 14"/>
          <p:cNvGrpSpPr/>
          <p:nvPr/>
        </p:nvGrpSpPr>
        <p:grpSpPr>
          <a:xfrm>
            <a:off x="1595298" y="2480263"/>
            <a:ext cx="5544616" cy="3217314"/>
            <a:chOff x="925512" y="3170237"/>
            <a:chExt cx="7783082" cy="4267200"/>
          </a:xfrm>
        </p:grpSpPr>
        <p:grpSp>
          <p:nvGrpSpPr>
            <p:cNvPr id="11" name="Group 12"/>
            <p:cNvGrpSpPr/>
            <p:nvPr/>
          </p:nvGrpSpPr>
          <p:grpSpPr>
            <a:xfrm>
              <a:off x="925512" y="3170237"/>
              <a:ext cx="7717993" cy="4267200"/>
              <a:chOff x="544512" y="2103437"/>
              <a:chExt cx="8479993" cy="4815011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2" cstate="print"/>
              <a:srcRect l="2346" r="5599" b="4919"/>
              <a:stretch/>
            </p:blipFill>
            <p:spPr>
              <a:xfrm>
                <a:off x="544512" y="2103437"/>
                <a:ext cx="8479993" cy="4815011"/>
              </a:xfrm>
              <a:prstGeom prst="rect">
                <a:avLst/>
              </a:prstGeom>
            </p:spPr>
          </p:pic>
          <p:sp>
            <p:nvSpPr>
              <p:cNvPr id="9" name="TextBox 8"/>
              <p:cNvSpPr txBox="1"/>
              <p:nvPr/>
            </p:nvSpPr>
            <p:spPr>
              <a:xfrm rot="17155379">
                <a:off x="1410404" y="4561749"/>
                <a:ext cx="2242656" cy="7009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 smtClean="0">
                    <a:solidFill>
                      <a:srgbClr val="660066"/>
                    </a:solidFill>
                    <a:latin typeface="Arial" pitchFamily="34" charset="0"/>
                    <a:cs typeface="Arial" pitchFamily="34" charset="0"/>
                  </a:rPr>
                  <a:t>unbiased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 rot="17155379">
                <a:off x="3457914" y="5111935"/>
                <a:ext cx="1713193" cy="7009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 smtClean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biased</a:t>
                </a:r>
              </a:p>
            </p:txBody>
          </p:sp>
          <p:cxnSp>
            <p:nvCxnSpPr>
              <p:cNvPr id="12" name="Straight Arrow Connector 11"/>
              <p:cNvCxnSpPr/>
              <p:nvPr/>
            </p:nvCxnSpPr>
            <p:spPr bwMode="auto">
              <a:xfrm>
                <a:off x="2830512" y="4999037"/>
                <a:ext cx="1219200" cy="457200"/>
              </a:xfrm>
              <a:prstGeom prst="straightConnector1">
                <a:avLst/>
              </a:prstGeom>
              <a:solidFill>
                <a:srgbClr val="00B8FF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4" name="TextBox 13"/>
            <p:cNvSpPr txBox="1"/>
            <p:nvPr/>
          </p:nvSpPr>
          <p:spPr>
            <a:xfrm>
              <a:off x="6226736" y="4245642"/>
              <a:ext cx="2481858" cy="4136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smtClean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rPr>
                <a:t>STAR preliminary</a:t>
              </a:r>
              <a:endParaRPr lang="en-US" sz="12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5" name="Obdélník 14"/>
          <p:cNvSpPr/>
          <p:nvPr/>
        </p:nvSpPr>
        <p:spPr>
          <a:xfrm>
            <a:off x="827584" y="5686241"/>
            <a:ext cx="6480720" cy="64633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Stable unfolding requires  each jet candidate to have 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at least one constituent with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</a:t>
            </a:r>
            <a:r>
              <a:rPr lang="en-US" baseline="-25000" dirty="0" err="1" smtClean="0">
                <a:latin typeface="Arial" pitchFamily="34" charset="0"/>
                <a:cs typeface="Arial" pitchFamily="34" charset="0"/>
              </a:rPr>
              <a:t>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greater than a threshold value.</a:t>
            </a:r>
            <a:endParaRPr lang="en-US" sz="1600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827584" y="6332572"/>
            <a:ext cx="30396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 smtClean="0">
                <a:latin typeface="Arial" pitchFamily="34" charset="0"/>
                <a:cs typeface="Arial" pitchFamily="34" charset="0"/>
              </a:rPr>
              <a:t>G. de Barros et al., arXiv:1208.1518</a:t>
            </a:r>
            <a:endParaRPr lang="en-US" sz="140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3092048" y="6451595"/>
            <a:ext cx="2895600" cy="365125"/>
          </a:xfrm>
        </p:spPr>
        <p:txBody>
          <a:bodyPr/>
          <a:lstStyle/>
          <a:p>
            <a:r>
              <a:rPr lang="cs-CZ" dirty="0" smtClean="0"/>
              <a:t>Jana </a:t>
            </a:r>
            <a:r>
              <a:rPr lang="cs-CZ" dirty="0" err="1" smtClean="0"/>
              <a:t>Bielcikova</a:t>
            </a:r>
            <a:r>
              <a:rPr lang="cs-CZ" dirty="0" smtClean="0"/>
              <a:t> (STAR)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1794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81" y="41764"/>
            <a:ext cx="8205120" cy="691273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Unfolding of background fluctuations</a:t>
            </a:r>
            <a:endParaRPr lang="en-US" sz="36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6974532" y="6359791"/>
            <a:ext cx="2133600" cy="365125"/>
          </a:xfrm>
        </p:spPr>
        <p:txBody>
          <a:bodyPr/>
          <a:lstStyle/>
          <a:p>
            <a:fld id="{53301C64-DFBC-6641-A224-85F3CDC46F23}" type="slidenum">
              <a:rPr lang="en-US" sz="14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28</a:t>
            </a:fld>
            <a:endParaRPr lang="en-US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504" y="918804"/>
            <a:ext cx="4936400" cy="2078148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mtClean="0">
                <a:latin typeface="Arial" pitchFamily="34" charset="0"/>
                <a:cs typeface="Arial" pitchFamily="34" charset="0"/>
              </a:rPr>
              <a:t>Standard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methods:</a:t>
            </a:r>
          </a:p>
          <a:p>
            <a:pPr marL="311045" indent="-311045">
              <a:lnSpc>
                <a:spcPct val="80000"/>
              </a:lnSpc>
              <a:buFont typeface="Arial"/>
              <a:buChar char="•"/>
            </a:pP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Bayesian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311045" indent="-311045">
              <a:lnSpc>
                <a:spcPct val="80000"/>
              </a:lnSpc>
              <a:buFont typeface="Arial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Singular Value Decomposition (SVD)</a:t>
            </a:r>
          </a:p>
          <a:p>
            <a:pPr>
              <a:lnSpc>
                <a:spcPct val="80000"/>
              </a:lnSpc>
            </a:pPr>
            <a:endParaRPr lang="en-US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en-US" smtClean="0">
                <a:latin typeface="Arial" pitchFamily="34" charset="0"/>
                <a:cs typeface="Arial" pitchFamily="34" charset="0"/>
              </a:rPr>
              <a:t>Methods tested in parallel using </a:t>
            </a:r>
          </a:p>
          <a:p>
            <a:pPr>
              <a:lnSpc>
                <a:spcPct val="80000"/>
              </a:lnSpc>
            </a:pPr>
            <a:r>
              <a:rPr lang="en-US" smtClean="0">
                <a:latin typeface="Arial" pitchFamily="34" charset="0"/>
                <a:cs typeface="Arial" pitchFamily="34" charset="0"/>
              </a:rPr>
              <a:t>a “Toy model” Monte-Carlo</a:t>
            </a:r>
          </a:p>
          <a:p>
            <a:pPr>
              <a:lnSpc>
                <a:spcPct val="80000"/>
              </a:lnSpc>
            </a:pPr>
            <a:endParaRPr lang="en-US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en-US" smtClean="0">
                <a:latin typeface="Arial" pitchFamily="34" charset="0"/>
                <a:cs typeface="Arial" pitchFamily="34" charset="0"/>
              </a:rPr>
              <a:t>Response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matrix </a:t>
            </a:r>
            <a:r>
              <a:rPr lang="en-US" smtClean="0">
                <a:latin typeface="Arial" pitchFamily="34" charset="0"/>
                <a:cs typeface="Arial" pitchFamily="34" charset="0"/>
              </a:rPr>
              <a:t>measured by embedding simulated “jets”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into real </a:t>
            </a:r>
            <a:r>
              <a:rPr lang="en-US" smtClean="0">
                <a:latin typeface="Arial" pitchFamily="34" charset="0"/>
                <a:cs typeface="Arial" pitchFamily="34" charset="0"/>
              </a:rPr>
              <a:t>events </a:t>
            </a:r>
            <a:r>
              <a:rPr lang="en-US" smtClean="0"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en-US" smtClean="0"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en-US" dirty="0" err="1" smtClean="0">
                <a:latin typeface="Symbol" pitchFamily="18" charset="2"/>
                <a:cs typeface="Arial" pitchFamily="34" charset="0"/>
              </a:rPr>
              <a:t>d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</a:t>
            </a:r>
            <a:r>
              <a:rPr lang="en-US" baseline="-25000" dirty="0" err="1" smtClean="0">
                <a:latin typeface="Arial" pitchFamily="34" charset="0"/>
                <a:cs typeface="Arial" pitchFamily="34" charset="0"/>
              </a:rPr>
              <a:t>T</a:t>
            </a:r>
            <a:endParaRPr lang="en-US" baseline="-25000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7" name="Skupina 16"/>
          <p:cNvGrpSpPr/>
          <p:nvPr/>
        </p:nvGrpSpPr>
        <p:grpSpPr>
          <a:xfrm>
            <a:off x="4572000" y="692696"/>
            <a:ext cx="4463216" cy="2488581"/>
            <a:chOff x="4572000" y="692696"/>
            <a:chExt cx="4463216" cy="2488581"/>
          </a:xfrm>
        </p:grpSpPr>
        <p:grpSp>
          <p:nvGrpSpPr>
            <p:cNvPr id="8" name="Group 12"/>
            <p:cNvGrpSpPr/>
            <p:nvPr/>
          </p:nvGrpSpPr>
          <p:grpSpPr>
            <a:xfrm>
              <a:off x="4572000" y="692696"/>
              <a:ext cx="4463216" cy="2488581"/>
              <a:chOff x="5149414" y="1646237"/>
              <a:chExt cx="4920386" cy="2743200"/>
            </a:xfrm>
          </p:grpSpPr>
          <p:pic>
            <p:nvPicPr>
              <p:cNvPr id="9" name="Picture 6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063"/>
              <a:stretch/>
            </p:blipFill>
            <p:spPr bwMode="auto">
              <a:xfrm>
                <a:off x="5149414" y="1646237"/>
                <a:ext cx="4920386" cy="2743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pic>
          <p:sp>
            <p:nvSpPr>
              <p:cNvPr id="10" name="Curved Left Arrow 9"/>
              <p:cNvSpPr/>
              <p:nvPr/>
            </p:nvSpPr>
            <p:spPr bwMode="auto">
              <a:xfrm rot="19977146">
                <a:off x="8423135" y="2413016"/>
                <a:ext cx="685800" cy="1049909"/>
              </a:xfrm>
              <a:prstGeom prst="curvedLeftArrow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414726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ts val="1304"/>
                  </a:spcAft>
                  <a:buClr>
                    <a:srgbClr val="000000"/>
                  </a:buClr>
                  <a:buSzPct val="100000"/>
                </a:pPr>
                <a:endParaRPr lang="en-US" sz="1600">
                  <a:solidFill>
                    <a:schemeClr val="bg1"/>
                  </a:solidFill>
                  <a:latin typeface="Arial" charset="0"/>
                  <a:ea typeface="ＭＳ Ｐゴシック" charset="0"/>
                  <a:cs typeface="WenQuanYi Zen Hei" charset="0"/>
                </a:endParaRP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5796136" y="2204864"/>
              <a:ext cx="1219145" cy="360755"/>
            </a:xfrm>
            <a:prstGeom prst="rect">
              <a:avLst/>
            </a:prstGeom>
            <a:noFill/>
          </p:spPr>
          <p:txBody>
            <a:bodyPr wrap="none" lIns="82945" tIns="41473" rIns="82945" bIns="41473" rtlCol="0">
              <a:spAutoFit/>
            </a:bodyPr>
            <a:lstStyle/>
            <a:p>
              <a:r>
                <a:rPr lang="en-US" dirty="0" smtClean="0">
                  <a:latin typeface="Arial" pitchFamily="34" charset="0"/>
                  <a:cs typeface="Arial" pitchFamily="34" charset="0"/>
                </a:rPr>
                <a:t>Toy model</a:t>
              </a:r>
            </a:p>
          </p:txBody>
        </p:sp>
      </p:grpSp>
      <p:pic>
        <p:nvPicPr>
          <p:cNvPr id="16" name="Picture 15" descr="deltapt_data_etaEmbFlat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0" r="5076" b="6603"/>
          <a:stretch/>
        </p:blipFill>
        <p:spPr>
          <a:xfrm>
            <a:off x="179512" y="3645025"/>
            <a:ext cx="3888432" cy="2596444"/>
          </a:xfrm>
          <a:prstGeom prst="rect">
            <a:avLst/>
          </a:prstGeom>
        </p:spPr>
      </p:pic>
      <p:sp>
        <p:nvSpPr>
          <p:cNvPr id="19" name="TextBox 10"/>
          <p:cNvSpPr txBox="1"/>
          <p:nvPr/>
        </p:nvSpPr>
        <p:spPr>
          <a:xfrm>
            <a:off x="539552" y="6327228"/>
            <a:ext cx="7848872" cy="3976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lIns="82945" tIns="41473" rIns="82945" bIns="41473" rtlCol="0">
            <a:spAutoFit/>
          </a:bodyPr>
          <a:lstStyle/>
          <a:p>
            <a:pPr>
              <a:lnSpc>
                <a:spcPct val="60000"/>
              </a:lnSpc>
            </a:pPr>
            <a:endParaRPr lang="en-US" sz="800" smtClean="0">
              <a:latin typeface="Arial" pitchFamily="34" charset="0"/>
              <a:cs typeface="Times New Roman"/>
            </a:endParaRPr>
          </a:p>
          <a:p>
            <a:pPr>
              <a:lnSpc>
                <a:spcPct val="60000"/>
              </a:lnSpc>
            </a:pPr>
            <a:r>
              <a:rPr lang="en-US" smtClean="0">
                <a:latin typeface="Arial" pitchFamily="34" charset="0"/>
                <a:cs typeface="Times New Roman"/>
              </a:rPr>
              <a:t>Stable convergence </a:t>
            </a:r>
            <a:r>
              <a:rPr lang="en-US" dirty="0" smtClean="0">
                <a:latin typeface="Arial" pitchFamily="34" charset="0"/>
                <a:cs typeface="Times New Roman"/>
              </a:rPr>
              <a:t>for </a:t>
            </a:r>
            <a:r>
              <a:rPr lang="en-US" err="1" smtClean="0">
                <a:latin typeface="Arial" pitchFamily="34" charset="0"/>
                <a:cs typeface="Times New Roman"/>
              </a:rPr>
              <a:t>p</a:t>
            </a:r>
            <a:r>
              <a:rPr lang="en-US" baseline="-25000" err="1" smtClean="0">
                <a:latin typeface="Arial" pitchFamily="34" charset="0"/>
                <a:cs typeface="Times New Roman"/>
              </a:rPr>
              <a:t>T</a:t>
            </a:r>
            <a:r>
              <a:rPr lang="en-US" baseline="30000" err="1" smtClean="0">
                <a:latin typeface="Arial" pitchFamily="34" charset="0"/>
                <a:cs typeface="Times New Roman"/>
              </a:rPr>
              <a:t>leading</a:t>
            </a:r>
            <a:r>
              <a:rPr lang="en-US" smtClean="0">
                <a:latin typeface="Arial" pitchFamily="34" charset="0"/>
                <a:cs typeface="Times New Roman"/>
              </a:rPr>
              <a:t>&gt;</a:t>
            </a:r>
            <a:r>
              <a:rPr lang="en-US">
                <a:latin typeface="Arial" pitchFamily="34" charset="0"/>
                <a:cs typeface="Times New Roman"/>
              </a:rPr>
              <a:t>5</a:t>
            </a:r>
            <a:r>
              <a:rPr lang="en-US" smtClean="0">
                <a:latin typeface="Arial" pitchFamily="34" charset="0"/>
                <a:cs typeface="Times New Roman"/>
              </a:rPr>
              <a:t> GeV/</a:t>
            </a:r>
            <a:r>
              <a:rPr lang="en-US" i="1" smtClean="0">
                <a:latin typeface="Arial" pitchFamily="34" charset="0"/>
                <a:cs typeface="Times New Roman"/>
              </a:rPr>
              <a:t>c, </a:t>
            </a:r>
            <a:r>
              <a:rPr lang="en-US" smtClean="0">
                <a:latin typeface="Arial" pitchFamily="34" charset="0"/>
                <a:cs typeface="Times New Roman"/>
              </a:rPr>
              <a:t>~20% sensitivity to choice of prior.</a:t>
            </a:r>
          </a:p>
          <a:p>
            <a:pPr>
              <a:lnSpc>
                <a:spcPct val="60000"/>
              </a:lnSpc>
            </a:pPr>
            <a:endParaRPr lang="en-US" sz="800" dirty="0" smtClean="0">
              <a:latin typeface="Arial" pitchFamily="34" charset="0"/>
              <a:cs typeface="Times New Roman"/>
            </a:endParaRPr>
          </a:p>
        </p:txBody>
      </p:sp>
      <p:grpSp>
        <p:nvGrpSpPr>
          <p:cNvPr id="3" name="Skupina 2"/>
          <p:cNvGrpSpPr/>
          <p:nvPr/>
        </p:nvGrpSpPr>
        <p:grpSpPr>
          <a:xfrm>
            <a:off x="3995936" y="3212976"/>
            <a:ext cx="5184576" cy="2880320"/>
            <a:chOff x="3995936" y="3212976"/>
            <a:chExt cx="5184576" cy="2880320"/>
          </a:xfrm>
        </p:grpSpPr>
        <p:pic>
          <p:nvPicPr>
            <p:cNvPr id="15" name="Picture 11" descr="unf_charged_spectra_bfiter12-4_R0.4_pythiaPrior_pTthresh5.0_bfIter12_PythiaVSpT-6_4b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5" r="6005" b="4434"/>
            <a:stretch>
              <a:fillRect/>
            </a:stretch>
          </p:blipFill>
          <p:spPr>
            <a:xfrm>
              <a:off x="3995936" y="3212976"/>
              <a:ext cx="5112568" cy="2880320"/>
            </a:xfrm>
            <a:prstGeom prst="rect">
              <a:avLst/>
            </a:prstGeom>
          </p:spPr>
        </p:pic>
        <p:sp>
          <p:nvSpPr>
            <p:cNvPr id="20" name="TextovéPole 19"/>
            <p:cNvSpPr txBox="1"/>
            <p:nvPr/>
          </p:nvSpPr>
          <p:spPr>
            <a:xfrm>
              <a:off x="5580112" y="3635732"/>
              <a:ext cx="17680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Work in progress</a:t>
              </a:r>
              <a:endParaRPr lang="en-US"/>
            </a:p>
          </p:txBody>
        </p:sp>
        <p:sp>
          <p:nvSpPr>
            <p:cNvPr id="21" name="TextovéPole 20"/>
            <p:cNvSpPr txBox="1"/>
            <p:nvPr/>
          </p:nvSpPr>
          <p:spPr>
            <a:xfrm rot="5400000">
              <a:off x="7853880" y="4622648"/>
              <a:ext cx="23762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 smtClean="0">
                  <a:latin typeface="Arial" pitchFamily="34" charset="0"/>
                  <a:cs typeface="Arial" pitchFamily="34" charset="0"/>
                </a:rPr>
                <a:t>J. </a:t>
              </a:r>
              <a:r>
                <a:rPr lang="en-US" sz="1200" i="1" dirty="0" err="1" smtClean="0">
                  <a:latin typeface="Arial" pitchFamily="34" charset="0"/>
                  <a:cs typeface="Arial" pitchFamily="34" charset="0"/>
                </a:rPr>
                <a:t>Rusnak</a:t>
              </a:r>
              <a:r>
                <a:rPr lang="en-US" sz="1200" i="1" dirty="0" smtClean="0">
                  <a:latin typeface="Arial" pitchFamily="34" charset="0"/>
                  <a:cs typeface="Arial" pitchFamily="34" charset="0"/>
                </a:rPr>
                <a:t> (STAR)</a:t>
              </a:r>
              <a:endParaRPr lang="en-US" sz="1200" i="1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085851"/>
            <a:ext cx="4052160" cy="276509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/>
        </p:spPr>
      </p:pic>
      <p:sp>
        <p:nvSpPr>
          <p:cNvPr id="4" name="Obdélník 3"/>
          <p:cNvSpPr/>
          <p:nvPr/>
        </p:nvSpPr>
        <p:spPr>
          <a:xfrm>
            <a:off x="6156176" y="3284984"/>
            <a:ext cx="2376264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7216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52536" y="-27384"/>
            <a:ext cx="9217024" cy="872718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0070C0"/>
                </a:solidFill>
              </a:rPr>
              <a:t>Estimate of jet yields </a:t>
            </a:r>
            <a:r>
              <a:rPr lang="en-US" sz="3600" smtClean="0">
                <a:solidFill>
                  <a:srgbClr val="0070C0"/>
                </a:solidFill>
              </a:rPr>
              <a:t>in Run11 </a:t>
            </a:r>
            <a:r>
              <a:rPr lang="en-US" sz="3600" dirty="0" err="1" smtClean="0">
                <a:solidFill>
                  <a:srgbClr val="0070C0"/>
                </a:solidFill>
              </a:rPr>
              <a:t>Au+Au</a:t>
            </a:r>
            <a:r>
              <a:rPr lang="en-US" sz="3600" dirty="0" smtClean="0">
                <a:solidFill>
                  <a:srgbClr val="0070C0"/>
                </a:solidFill>
              </a:rPr>
              <a:t> data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6902896" y="6448251"/>
            <a:ext cx="2133600" cy="365125"/>
          </a:xfrm>
        </p:spPr>
        <p:txBody>
          <a:bodyPr/>
          <a:lstStyle/>
          <a:p>
            <a:fld id="{53301C64-DFBC-6641-A224-85F3CDC46F23}" type="slidenum">
              <a:rPr lang="en-US" sz="14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29</a:t>
            </a:fld>
            <a:endParaRPr lang="en-US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99200" y="1340768"/>
            <a:ext cx="4561920" cy="1622639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Run 11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Au+Au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integrated luminosity: 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                  ~ 2.8/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nb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Estimate jet production yield 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(i.e. R</a:t>
            </a:r>
            <a:r>
              <a:rPr lang="en-US" sz="2000" baseline="-25000" dirty="0" smtClean="0">
                <a:latin typeface="Arial" pitchFamily="34" charset="0"/>
                <a:cs typeface="Arial" pitchFamily="34" charset="0"/>
              </a:rPr>
              <a:t>AA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=1):</a:t>
            </a:r>
          </a:p>
        </p:txBody>
      </p:sp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136155"/>
            <a:ext cx="2004480" cy="79925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288160" y="4301728"/>
            <a:ext cx="4532312" cy="69930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lIns="82945" tIns="41473" rIns="82945" bIns="41473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10% central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Au+Au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in Run11: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We expect ~2K jets with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</a:t>
            </a:r>
            <a:r>
              <a:rPr lang="en-US" sz="2000" baseline="-25000" dirty="0" err="1" smtClean="0">
                <a:latin typeface="Arial" pitchFamily="34" charset="0"/>
                <a:cs typeface="Arial" pitchFamily="34" charset="0"/>
              </a:rPr>
              <a:t>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&gt;50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GeV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/c.</a:t>
            </a:r>
          </a:p>
        </p:txBody>
      </p:sp>
      <p:grpSp>
        <p:nvGrpSpPr>
          <p:cNvPr id="12" name="Skupina 11"/>
          <p:cNvGrpSpPr/>
          <p:nvPr/>
        </p:nvGrpSpPr>
        <p:grpSpPr>
          <a:xfrm>
            <a:off x="323528" y="1010488"/>
            <a:ext cx="4233648" cy="4417367"/>
            <a:chOff x="323528" y="1010488"/>
            <a:chExt cx="4233648" cy="441736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1340768"/>
              <a:ext cx="3732480" cy="4087087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467544" y="1010488"/>
              <a:ext cx="4089632" cy="299200"/>
            </a:xfrm>
            <a:prstGeom prst="rect">
              <a:avLst/>
            </a:prstGeom>
          </p:spPr>
          <p:txBody>
            <a:bodyPr wrap="square" lIns="82945" tIns="41473" rIns="82945" bIns="41473">
              <a:spAutoFit/>
            </a:bodyPr>
            <a:lstStyle/>
            <a:p>
              <a:r>
                <a:rPr lang="en-US" sz="14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STAR, </a:t>
              </a:r>
              <a:r>
                <a:rPr lang="hu-HU" sz="14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Phys</a:t>
              </a:r>
              <a:r>
                <a:rPr lang="hu-HU" sz="14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. Rev. Lett. 97 (2006) 252001</a:t>
              </a:r>
              <a:endParaRPr lang="en-US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699792" y="2780928"/>
              <a:ext cx="866419" cy="4223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lIns="82945" tIns="41473" rIns="82945" bIns="41473" rtlCol="0">
              <a:spAutoFit/>
            </a:bodyPr>
            <a:lstStyle/>
            <a:p>
              <a:r>
                <a:rPr lang="en-US" sz="2200" dirty="0" smtClean="0">
                  <a:latin typeface="Times New Roman"/>
                  <a:cs typeface="Times New Roman"/>
                </a:rPr>
                <a:t>R=0.4</a:t>
              </a:r>
            </a:p>
          </p:txBody>
        </p:sp>
      </p:grpSp>
      <p:sp>
        <p:nvSpPr>
          <p:cNvPr id="4" name="TextovéPole 3"/>
          <p:cNvSpPr txBox="1"/>
          <p:nvPr/>
        </p:nvSpPr>
        <p:spPr>
          <a:xfrm>
            <a:off x="6300192" y="5522748"/>
            <a:ext cx="18960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B40C9C"/>
                </a:solidFill>
              </a:rPr>
              <a:t>STAY tuned </a:t>
            </a:r>
            <a:r>
              <a:rPr lang="en-US" sz="2400" dirty="0" smtClean="0">
                <a:solidFill>
                  <a:srgbClr val="B40C9C"/>
                </a:solidFill>
                <a:sym typeface="Wingdings" pitchFamily="2" charset="2"/>
              </a:rPr>
              <a:t></a:t>
            </a:r>
            <a:endParaRPr lang="cs-CZ" sz="2400" dirty="0">
              <a:solidFill>
                <a:srgbClr val="B40C9C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Jana Bielcikova (STAR)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718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1overbeta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93984" y="3212976"/>
            <a:ext cx="351452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4" descr="dEdx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08650" y="548680"/>
            <a:ext cx="3435350" cy="259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36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4779" y="692696"/>
            <a:ext cx="5153325" cy="3875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95536" y="4581128"/>
            <a:ext cx="5976664" cy="1115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6000">
              <a:lnSpc>
                <a:spcPct val="95000"/>
              </a:lnSpc>
              <a:buClr>
                <a:srgbClr val="0033CC"/>
              </a:buClr>
              <a:buFont typeface="Arial" pitchFamily="34" charset="0"/>
              <a:buChar char="•"/>
              <a:defRPr/>
            </a:pPr>
            <a:r>
              <a:rPr lang="en-US" altLang="zh-CN" dirty="0" smtClean="0">
                <a:solidFill>
                  <a:srgbClr val="FF0000"/>
                </a:solidFill>
                <a:ea typeface="SimSun" pitchFamily="2" charset="-122"/>
                <a:cs typeface="Arial" pitchFamily="34" charset="0"/>
              </a:rPr>
              <a:t> T</a:t>
            </a:r>
            <a:r>
              <a:rPr lang="en-US" altLang="zh-CN" dirty="0" smtClean="0">
                <a:solidFill>
                  <a:prstClr val="black"/>
                </a:solidFill>
                <a:ea typeface="SimSun" pitchFamily="2" charset="-122"/>
                <a:cs typeface="Arial" pitchFamily="34" charset="0"/>
              </a:rPr>
              <a:t>ime </a:t>
            </a:r>
            <a:r>
              <a:rPr lang="en-US" altLang="zh-CN" dirty="0">
                <a:solidFill>
                  <a:srgbClr val="FF0000"/>
                </a:solidFill>
                <a:ea typeface="SimSun" pitchFamily="2" charset="-122"/>
                <a:cs typeface="Arial" pitchFamily="34" charset="0"/>
              </a:rPr>
              <a:t>P</a:t>
            </a:r>
            <a:r>
              <a:rPr lang="en-US" altLang="zh-CN" dirty="0">
                <a:solidFill>
                  <a:prstClr val="black"/>
                </a:solidFill>
                <a:ea typeface="SimSun" pitchFamily="2" charset="-122"/>
                <a:cs typeface="Arial" pitchFamily="34" charset="0"/>
              </a:rPr>
              <a:t>rojection </a:t>
            </a:r>
            <a:r>
              <a:rPr lang="en-US" altLang="zh-CN" dirty="0" smtClean="0">
                <a:solidFill>
                  <a:srgbClr val="FF0000"/>
                </a:solidFill>
                <a:ea typeface="SimSun" pitchFamily="2" charset="-122"/>
                <a:cs typeface="Arial" pitchFamily="34" charset="0"/>
              </a:rPr>
              <a:t>C</a:t>
            </a:r>
            <a:r>
              <a:rPr lang="en-US" altLang="zh-CN" dirty="0" smtClean="0">
                <a:solidFill>
                  <a:prstClr val="black"/>
                </a:solidFill>
                <a:ea typeface="SimSun" pitchFamily="2" charset="-122"/>
                <a:cs typeface="Arial" pitchFamily="34" charset="0"/>
              </a:rPr>
              <a:t>hamber: </a:t>
            </a:r>
            <a:r>
              <a:rPr lang="en-US" altLang="zh-CN" i="1" dirty="0" err="1" smtClean="0">
                <a:solidFill>
                  <a:prstClr val="black"/>
                </a:solidFill>
                <a:ea typeface="SimSun" pitchFamily="2" charset="-122"/>
                <a:cs typeface="Arial" pitchFamily="34" charset="0"/>
              </a:rPr>
              <a:t>dE</a:t>
            </a:r>
            <a:r>
              <a:rPr lang="en-US" altLang="zh-CN" i="1" dirty="0" smtClean="0">
                <a:solidFill>
                  <a:prstClr val="black"/>
                </a:solidFill>
                <a:ea typeface="SimSun" pitchFamily="2" charset="-122"/>
                <a:cs typeface="Arial" pitchFamily="34" charset="0"/>
              </a:rPr>
              <a:t>/dx</a:t>
            </a:r>
            <a:r>
              <a:rPr lang="en-US" altLang="zh-CN" i="1" dirty="0">
                <a:solidFill>
                  <a:prstClr val="black"/>
                </a:solidFill>
                <a:ea typeface="SimSun" pitchFamily="2" charset="-122"/>
                <a:cs typeface="Arial" pitchFamily="34" charset="0"/>
              </a:rPr>
              <a:t>, </a:t>
            </a:r>
            <a:r>
              <a:rPr lang="en-US" altLang="zh-CN" i="1" dirty="0" smtClean="0">
                <a:solidFill>
                  <a:prstClr val="black"/>
                </a:solidFill>
                <a:ea typeface="SimSun" pitchFamily="2" charset="-122"/>
                <a:cs typeface="Arial" pitchFamily="34" charset="0"/>
              </a:rPr>
              <a:t>PID, momentum</a:t>
            </a:r>
          </a:p>
          <a:p>
            <a:pPr marL="36000">
              <a:lnSpc>
                <a:spcPct val="95000"/>
              </a:lnSpc>
              <a:buClr>
                <a:srgbClr val="0033CC"/>
              </a:buClr>
              <a:defRPr/>
            </a:pPr>
            <a:endParaRPr lang="en-US" altLang="zh-CN" sz="800" i="1" dirty="0">
              <a:solidFill>
                <a:prstClr val="black"/>
              </a:solidFill>
              <a:ea typeface="SimSun" pitchFamily="2" charset="-122"/>
              <a:cs typeface="Arial" pitchFamily="34" charset="0"/>
            </a:endParaRPr>
          </a:p>
          <a:p>
            <a:pPr marL="36000">
              <a:lnSpc>
                <a:spcPct val="95000"/>
              </a:lnSpc>
              <a:buClr>
                <a:srgbClr val="0033CC"/>
              </a:buClr>
              <a:buFont typeface="Arial" pitchFamily="34" charset="0"/>
              <a:buChar char="•"/>
              <a:defRPr/>
            </a:pPr>
            <a:r>
              <a:rPr lang="en-US" altLang="zh-CN" dirty="0" smtClean="0">
                <a:solidFill>
                  <a:srgbClr val="FF0000"/>
                </a:solidFill>
                <a:ea typeface="SimSun" pitchFamily="2" charset="-122"/>
                <a:cs typeface="Arial" pitchFamily="34" charset="0"/>
              </a:rPr>
              <a:t> T</a:t>
            </a:r>
            <a:r>
              <a:rPr lang="en-US" altLang="zh-CN" dirty="0" smtClean="0">
                <a:solidFill>
                  <a:srgbClr val="000000"/>
                </a:solidFill>
                <a:ea typeface="SimSun" pitchFamily="2" charset="-122"/>
                <a:cs typeface="Arial" pitchFamily="34" charset="0"/>
              </a:rPr>
              <a:t>ime </a:t>
            </a:r>
            <a:r>
              <a:rPr lang="en-US" altLang="zh-CN" dirty="0">
                <a:solidFill>
                  <a:srgbClr val="FF0000"/>
                </a:solidFill>
                <a:ea typeface="SimSun" pitchFamily="2" charset="-122"/>
                <a:cs typeface="Arial" pitchFamily="34" charset="0"/>
              </a:rPr>
              <a:t>O</a:t>
            </a:r>
            <a:r>
              <a:rPr lang="en-US" altLang="zh-CN" dirty="0">
                <a:solidFill>
                  <a:srgbClr val="000000"/>
                </a:solidFill>
                <a:ea typeface="SimSun" pitchFamily="2" charset="-122"/>
                <a:cs typeface="Arial" pitchFamily="34" charset="0"/>
              </a:rPr>
              <a:t>f </a:t>
            </a:r>
            <a:r>
              <a:rPr lang="en-US" altLang="zh-CN" dirty="0">
                <a:solidFill>
                  <a:srgbClr val="FF0000"/>
                </a:solidFill>
                <a:ea typeface="SimSun" pitchFamily="2" charset="-122"/>
                <a:cs typeface="Arial" pitchFamily="34" charset="0"/>
              </a:rPr>
              <a:t>F</a:t>
            </a:r>
            <a:r>
              <a:rPr lang="en-US" altLang="zh-CN" dirty="0">
                <a:solidFill>
                  <a:srgbClr val="000000"/>
                </a:solidFill>
                <a:ea typeface="SimSun" pitchFamily="2" charset="-122"/>
                <a:cs typeface="Arial" pitchFamily="34" charset="0"/>
              </a:rPr>
              <a:t>light </a:t>
            </a:r>
            <a:r>
              <a:rPr lang="en-US" altLang="zh-CN" dirty="0" smtClean="0">
                <a:solidFill>
                  <a:srgbClr val="000000"/>
                </a:solidFill>
                <a:ea typeface="SimSun" pitchFamily="2" charset="-122"/>
                <a:cs typeface="Arial" pitchFamily="34" charset="0"/>
              </a:rPr>
              <a:t>detector: </a:t>
            </a:r>
            <a:r>
              <a:rPr lang="en-US" altLang="zh-CN" i="1" dirty="0" smtClean="0">
                <a:solidFill>
                  <a:srgbClr val="000000"/>
                </a:solidFill>
                <a:ea typeface="SimSun" pitchFamily="2" charset="-122"/>
                <a:cs typeface="Arial" pitchFamily="34" charset="0"/>
              </a:rPr>
              <a:t>PID, 1/</a:t>
            </a:r>
            <a:r>
              <a:rPr lang="en-US" altLang="zh-CN" i="1" dirty="0" smtClean="0">
                <a:solidFill>
                  <a:srgbClr val="000000"/>
                </a:solidFill>
                <a:latin typeface="Symbol" pitchFamily="18" charset="2"/>
                <a:ea typeface="SimSun" pitchFamily="2" charset="-122"/>
                <a:cs typeface="Arial" pitchFamily="34" charset="0"/>
              </a:rPr>
              <a:t>b</a:t>
            </a:r>
          </a:p>
          <a:p>
            <a:pPr marL="36000">
              <a:lnSpc>
                <a:spcPct val="95000"/>
              </a:lnSpc>
              <a:buClr>
                <a:srgbClr val="0033CC"/>
              </a:buClr>
              <a:defRPr/>
            </a:pPr>
            <a:endParaRPr lang="en-US" altLang="zh-CN" sz="800" i="1" dirty="0">
              <a:solidFill>
                <a:srgbClr val="000000"/>
              </a:solidFill>
              <a:latin typeface="Symbol" pitchFamily="18" charset="2"/>
              <a:ea typeface="SimSun" pitchFamily="2" charset="-122"/>
              <a:cs typeface="Arial" pitchFamily="34" charset="0"/>
            </a:endParaRPr>
          </a:p>
          <a:p>
            <a:pPr marL="36000">
              <a:lnSpc>
                <a:spcPct val="95000"/>
              </a:lnSpc>
              <a:buClr>
                <a:srgbClr val="0033CC"/>
              </a:buClr>
              <a:buFont typeface="Arial" pitchFamily="34" charset="0"/>
              <a:buChar char="•"/>
              <a:defRPr/>
            </a:pPr>
            <a:r>
              <a:rPr lang="en-US" altLang="zh-CN" i="1" dirty="0">
                <a:solidFill>
                  <a:srgbClr val="000000"/>
                </a:solidFill>
                <a:latin typeface="Symbol" pitchFamily="18" charset="2"/>
                <a:ea typeface="SimSun" pitchFamily="2" charset="-122"/>
                <a:cs typeface="Arial" pitchFamily="34" charset="0"/>
              </a:rPr>
              <a:t> </a:t>
            </a:r>
            <a:r>
              <a:rPr lang="cs-CZ" altLang="zh-CN" dirty="0" smtClean="0">
                <a:solidFill>
                  <a:srgbClr val="FF0000"/>
                </a:solidFill>
                <a:ea typeface="SimSun" pitchFamily="2" charset="-122"/>
                <a:cs typeface="Arial" pitchFamily="34" charset="0"/>
              </a:rPr>
              <a:t>B</a:t>
            </a:r>
            <a:r>
              <a:rPr lang="cs-CZ" altLang="zh-CN" dirty="0" smtClean="0">
                <a:solidFill>
                  <a:prstClr val="black"/>
                </a:solidFill>
                <a:ea typeface="SimSun" pitchFamily="2" charset="-122"/>
                <a:cs typeface="Arial" pitchFamily="34" charset="0"/>
              </a:rPr>
              <a:t>ar</a:t>
            </a:r>
            <a:r>
              <a:rPr lang="en-US" altLang="zh-CN" dirty="0" smtClean="0">
                <a:solidFill>
                  <a:prstClr val="black"/>
                </a:solidFill>
                <a:ea typeface="SimSun" pitchFamily="2" charset="-122"/>
                <a:cs typeface="Arial" pitchFamily="34" charset="0"/>
              </a:rPr>
              <a:t>r</a:t>
            </a:r>
            <a:r>
              <a:rPr lang="cs-CZ" altLang="zh-CN" dirty="0" smtClean="0">
                <a:solidFill>
                  <a:prstClr val="black"/>
                </a:solidFill>
                <a:ea typeface="SimSun" pitchFamily="2" charset="-122"/>
                <a:cs typeface="Arial" pitchFamily="34" charset="0"/>
              </a:rPr>
              <a:t>el</a:t>
            </a:r>
            <a:r>
              <a:rPr lang="en-US" altLang="zh-CN" dirty="0" smtClean="0">
                <a:solidFill>
                  <a:prstClr val="black"/>
                </a:solidFill>
                <a:ea typeface="SimSun" pitchFamily="2" charset="-122"/>
                <a:cs typeface="Arial" pitchFamily="34" charset="0"/>
              </a:rPr>
              <a:t> </a:t>
            </a:r>
            <a:r>
              <a:rPr lang="en-US" altLang="zh-CN" dirty="0" err="1" smtClean="0">
                <a:solidFill>
                  <a:srgbClr val="FF0000"/>
                </a:solidFill>
                <a:ea typeface="SimSun" pitchFamily="2" charset="-122"/>
                <a:cs typeface="Arial" pitchFamily="34" charset="0"/>
              </a:rPr>
              <a:t>E</a:t>
            </a:r>
            <a:r>
              <a:rPr lang="en-US" altLang="zh-CN" dirty="0" err="1" smtClean="0">
                <a:solidFill>
                  <a:prstClr val="black"/>
                </a:solidFill>
                <a:ea typeface="SimSun" pitchFamily="2" charset="-122"/>
                <a:cs typeface="Arial" pitchFamily="34" charset="0"/>
              </a:rPr>
              <a:t>lectro</a:t>
            </a:r>
            <a:r>
              <a:rPr lang="en-US" altLang="zh-CN" dirty="0" err="1" smtClean="0">
                <a:solidFill>
                  <a:srgbClr val="FF0000"/>
                </a:solidFill>
                <a:ea typeface="SimSun" pitchFamily="2" charset="-122"/>
                <a:cs typeface="Arial" pitchFamily="34" charset="0"/>
              </a:rPr>
              <a:t>M</a:t>
            </a:r>
            <a:r>
              <a:rPr lang="en-US" altLang="zh-CN" dirty="0" err="1" smtClean="0">
                <a:solidFill>
                  <a:prstClr val="black"/>
                </a:solidFill>
                <a:ea typeface="SimSun" pitchFamily="2" charset="-122"/>
                <a:cs typeface="Arial" pitchFamily="34" charset="0"/>
              </a:rPr>
              <a:t>agnetic</a:t>
            </a:r>
            <a:r>
              <a:rPr lang="en-US" altLang="zh-CN" dirty="0" smtClean="0">
                <a:solidFill>
                  <a:srgbClr val="000000"/>
                </a:solidFill>
                <a:ea typeface="SimSun" pitchFamily="2" charset="-122"/>
                <a:cs typeface="Arial" pitchFamily="34" charset="0"/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  <a:ea typeface="SimSun" pitchFamily="2" charset="-122"/>
                <a:cs typeface="Arial" pitchFamily="34" charset="0"/>
              </a:rPr>
              <a:t>C</a:t>
            </a:r>
            <a:r>
              <a:rPr lang="en-US" altLang="zh-CN" dirty="0" smtClean="0">
                <a:solidFill>
                  <a:srgbClr val="000000"/>
                </a:solidFill>
                <a:ea typeface="SimSun" pitchFamily="2" charset="-122"/>
                <a:cs typeface="Arial" pitchFamily="34" charset="0"/>
              </a:rPr>
              <a:t>alorimeter: </a:t>
            </a:r>
            <a:r>
              <a:rPr lang="en-US" altLang="zh-CN" i="1" dirty="0" smtClean="0">
                <a:solidFill>
                  <a:srgbClr val="000000"/>
                </a:solidFill>
                <a:ea typeface="SimSun" pitchFamily="2" charset="-122"/>
                <a:cs typeface="Arial" pitchFamily="34" charset="0"/>
              </a:rPr>
              <a:t>E/p</a:t>
            </a:r>
            <a:r>
              <a:rPr lang="en-US" altLang="zh-CN" i="1" dirty="0">
                <a:solidFill>
                  <a:srgbClr val="000000"/>
                </a:solidFill>
                <a:ea typeface="SimSun" pitchFamily="2" charset="-122"/>
                <a:cs typeface="Arial" pitchFamily="34" charset="0"/>
              </a:rPr>
              <a:t>, </a:t>
            </a:r>
            <a:r>
              <a:rPr lang="cs-CZ" altLang="zh-CN" i="1" dirty="0">
                <a:solidFill>
                  <a:srgbClr val="000000"/>
                </a:solidFill>
                <a:ea typeface="SimSun" pitchFamily="2" charset="-122"/>
                <a:cs typeface="Arial" pitchFamily="34" charset="0"/>
              </a:rPr>
              <a:t>t</a:t>
            </a:r>
            <a:r>
              <a:rPr lang="en-US" altLang="zh-CN" i="1" dirty="0" smtClean="0">
                <a:solidFill>
                  <a:srgbClr val="000000"/>
                </a:solidFill>
                <a:ea typeface="SimSun" pitchFamily="2" charset="-122"/>
                <a:cs typeface="Arial" pitchFamily="34" charset="0"/>
              </a:rPr>
              <a:t>rigger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902325" y="5829769"/>
            <a:ext cx="3048000" cy="695575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5000"/>
              </a:lnSpc>
              <a:spcAft>
                <a:spcPts val="600"/>
              </a:spcAft>
              <a:buClr>
                <a:srgbClr val="0033CC"/>
              </a:buClr>
            </a:pPr>
            <a:r>
              <a:rPr lang="en-US" altLang="zh-CN" dirty="0" smtClean="0">
                <a:solidFill>
                  <a:prstClr val="black"/>
                </a:solidFill>
                <a:ea typeface="SimSun" pitchFamily="2" charset="-122"/>
              </a:rPr>
              <a:t>Full azimuthal</a:t>
            </a:r>
            <a:r>
              <a:rPr lang="cs-CZ" altLang="zh-CN" dirty="0" smtClean="0">
                <a:solidFill>
                  <a:prstClr val="black"/>
                </a:solidFill>
                <a:ea typeface="SimSun" pitchFamily="2" charset="-122"/>
              </a:rPr>
              <a:t> a</a:t>
            </a:r>
            <a:r>
              <a:rPr lang="en-US" altLang="zh-CN" dirty="0" smtClean="0">
                <a:solidFill>
                  <a:prstClr val="black"/>
                </a:solidFill>
                <a:ea typeface="SimSun" pitchFamily="2" charset="-122"/>
              </a:rPr>
              <a:t>c</a:t>
            </a:r>
            <a:r>
              <a:rPr lang="cs-CZ" altLang="zh-CN" dirty="0" err="1" smtClean="0">
                <a:solidFill>
                  <a:prstClr val="black"/>
                </a:solidFill>
                <a:ea typeface="SimSun" pitchFamily="2" charset="-122"/>
              </a:rPr>
              <a:t>ceptance</a:t>
            </a:r>
            <a:r>
              <a:rPr lang="cs-CZ" altLang="zh-CN" dirty="0">
                <a:solidFill>
                  <a:prstClr val="black"/>
                </a:solidFill>
                <a:ea typeface="SimSun" pitchFamily="2" charset="-122"/>
              </a:rPr>
              <a:t>:</a:t>
            </a:r>
            <a:endParaRPr lang="en-US" altLang="zh-CN" dirty="0">
              <a:solidFill>
                <a:prstClr val="black"/>
              </a:solidFill>
              <a:ea typeface="SimSun" pitchFamily="2" charset="-122"/>
            </a:endParaRPr>
          </a:p>
          <a:p>
            <a:pPr>
              <a:lnSpc>
                <a:spcPct val="95000"/>
              </a:lnSpc>
              <a:spcAft>
                <a:spcPts val="600"/>
              </a:spcAft>
              <a:buClr>
                <a:srgbClr val="0033CC"/>
              </a:buClr>
            </a:pPr>
            <a:r>
              <a:rPr lang="en-US" altLang="zh-CN" dirty="0" smtClean="0">
                <a:solidFill>
                  <a:prstClr val="black"/>
                </a:solidFill>
                <a:ea typeface="SimSun" pitchFamily="2" charset="-122"/>
              </a:rPr>
              <a:t>                  0&lt;</a:t>
            </a:r>
            <a:r>
              <a:rPr lang="en-US" altLang="zh-CN" dirty="0" smtClean="0">
                <a:solidFill>
                  <a:prstClr val="black"/>
                </a:solidFill>
                <a:latin typeface="Symbol" pitchFamily="18" charset="2"/>
                <a:ea typeface="SimSun" pitchFamily="2" charset="-122"/>
              </a:rPr>
              <a:t>f</a:t>
            </a:r>
            <a:r>
              <a:rPr lang="en-US" altLang="zh-CN" dirty="0" smtClean="0">
                <a:solidFill>
                  <a:prstClr val="black"/>
                </a:solidFill>
                <a:ea typeface="SimSun" pitchFamily="2" charset="-122"/>
              </a:rPr>
              <a:t>&lt;2</a:t>
            </a:r>
            <a:r>
              <a:rPr lang="en-US" altLang="zh-CN" dirty="0" smtClean="0">
                <a:solidFill>
                  <a:prstClr val="black"/>
                </a:solidFill>
                <a:latin typeface="Symbol" pitchFamily="18" charset="2"/>
                <a:ea typeface="SimSun" pitchFamily="2" charset="-122"/>
              </a:rPr>
              <a:t>p</a:t>
            </a:r>
            <a:endParaRPr lang="en-US" altLang="zh-CN" dirty="0">
              <a:solidFill>
                <a:prstClr val="black"/>
              </a:solidFill>
              <a:latin typeface="Symbol" pitchFamily="18" charset="2"/>
              <a:ea typeface="SimSun" pitchFamily="2" charset="-122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0" y="0"/>
            <a:ext cx="7954963" cy="1143000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de-DE" sz="4400" dirty="0">
                <a:solidFill>
                  <a:srgbClr val="0070C0"/>
                </a:solidFill>
              </a:rPr>
              <a:t>     </a:t>
            </a:r>
            <a:r>
              <a:rPr lang="cs-CZ" sz="4000" dirty="0" smtClean="0">
                <a:solidFill>
                  <a:srgbClr val="0070C0"/>
                </a:solidFill>
                <a:cs typeface="Arial" pitchFamily="34" charset="0"/>
              </a:rPr>
              <a:t>STAR</a:t>
            </a:r>
            <a:r>
              <a:rPr lang="en-US" sz="4000" dirty="0" smtClean="0">
                <a:solidFill>
                  <a:srgbClr val="0070C0"/>
                </a:solidFill>
                <a:cs typeface="Arial" pitchFamily="34" charset="0"/>
              </a:rPr>
              <a:t> experiment</a:t>
            </a:r>
            <a:endParaRPr lang="de-DE" sz="4000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>
          <a:xfrm>
            <a:off x="6974904" y="6453336"/>
            <a:ext cx="2133600" cy="365125"/>
          </a:xfrm>
        </p:spPr>
        <p:txBody>
          <a:bodyPr/>
          <a:lstStyle/>
          <a:p>
            <a:fld id="{20264769-77EF-4CD0-90DE-F7D7F2D423C4}" type="slidenum">
              <a:rPr lang="cs-CZ" sz="14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/>
              <a:t>3</a:t>
            </a:fld>
            <a:endParaRPr lang="cs-CZ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395536" y="5589240"/>
            <a:ext cx="5976664" cy="1427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6000">
              <a:lnSpc>
                <a:spcPct val="95000"/>
              </a:lnSpc>
              <a:buClr>
                <a:srgbClr val="0033CC"/>
              </a:buClr>
              <a:defRPr/>
            </a:pPr>
            <a:endParaRPr lang="en-US" altLang="zh-CN" sz="800" i="1" dirty="0" smtClean="0">
              <a:solidFill>
                <a:srgbClr val="000000"/>
              </a:solidFill>
              <a:ea typeface="SimSun" pitchFamily="2" charset="-122"/>
              <a:cs typeface="Arial" pitchFamily="34" charset="0"/>
            </a:endParaRPr>
          </a:p>
          <a:p>
            <a:pPr marL="36000">
              <a:lnSpc>
                <a:spcPct val="95000"/>
              </a:lnSpc>
              <a:buClr>
                <a:srgbClr val="0033CC"/>
              </a:buClr>
              <a:buFont typeface="Arial" pitchFamily="34" charset="0"/>
              <a:buChar char="•"/>
              <a:defRPr/>
            </a:pPr>
            <a:r>
              <a:rPr lang="en-US" altLang="zh-CN" i="1" dirty="0">
                <a:solidFill>
                  <a:srgbClr val="000000"/>
                </a:solidFill>
                <a:ea typeface="SimSun" pitchFamily="2" charset="-122"/>
                <a:cs typeface="Arial" pitchFamily="34" charset="0"/>
              </a:rPr>
              <a:t> </a:t>
            </a:r>
            <a:r>
              <a:rPr lang="en-US" altLang="zh-CN" dirty="0" err="1" smtClean="0">
                <a:solidFill>
                  <a:srgbClr val="FF0000"/>
                </a:solidFill>
                <a:ea typeface="SimSun" pitchFamily="2" charset="-122"/>
                <a:cs typeface="Arial" pitchFamily="34" charset="0"/>
              </a:rPr>
              <a:t>E</a:t>
            </a:r>
            <a:r>
              <a:rPr lang="en-US" altLang="zh-CN" dirty="0" err="1" smtClean="0">
                <a:solidFill>
                  <a:prstClr val="black"/>
                </a:solidFill>
                <a:ea typeface="SimSun" pitchFamily="2" charset="-122"/>
                <a:cs typeface="Arial" pitchFamily="34" charset="0"/>
              </a:rPr>
              <a:t>ndcap</a:t>
            </a:r>
            <a:r>
              <a:rPr lang="en-US" altLang="zh-CN" dirty="0" smtClean="0">
                <a:solidFill>
                  <a:prstClr val="black"/>
                </a:solidFill>
                <a:ea typeface="SimSun" pitchFamily="2" charset="-122"/>
                <a:cs typeface="Arial" pitchFamily="34" charset="0"/>
              </a:rPr>
              <a:t> </a:t>
            </a:r>
            <a:r>
              <a:rPr lang="cs-CZ" altLang="zh-CN" dirty="0" smtClean="0">
                <a:solidFill>
                  <a:srgbClr val="FF0000"/>
                </a:solidFill>
                <a:ea typeface="SimSun" pitchFamily="2" charset="-122"/>
                <a:cs typeface="Arial" pitchFamily="34" charset="0"/>
              </a:rPr>
              <a:t> </a:t>
            </a:r>
            <a:r>
              <a:rPr lang="en-US" altLang="zh-CN" dirty="0" err="1">
                <a:solidFill>
                  <a:srgbClr val="FF0000"/>
                </a:solidFill>
                <a:ea typeface="SimSun" pitchFamily="2" charset="-122"/>
                <a:cs typeface="Arial" pitchFamily="34" charset="0"/>
              </a:rPr>
              <a:t>E</a:t>
            </a:r>
            <a:r>
              <a:rPr lang="en-US" altLang="zh-CN" dirty="0" err="1">
                <a:solidFill>
                  <a:prstClr val="black"/>
                </a:solidFill>
                <a:ea typeface="SimSun" pitchFamily="2" charset="-122"/>
                <a:cs typeface="Arial" pitchFamily="34" charset="0"/>
              </a:rPr>
              <a:t>lectro</a:t>
            </a:r>
            <a:r>
              <a:rPr lang="en-US" altLang="zh-CN" dirty="0" err="1">
                <a:solidFill>
                  <a:srgbClr val="FF0000"/>
                </a:solidFill>
                <a:ea typeface="SimSun" pitchFamily="2" charset="-122"/>
                <a:cs typeface="Arial" pitchFamily="34" charset="0"/>
              </a:rPr>
              <a:t>M</a:t>
            </a:r>
            <a:r>
              <a:rPr lang="en-US" altLang="zh-CN" dirty="0" err="1">
                <a:solidFill>
                  <a:prstClr val="black"/>
                </a:solidFill>
                <a:ea typeface="SimSun" pitchFamily="2" charset="-122"/>
                <a:cs typeface="Arial" pitchFamily="34" charset="0"/>
              </a:rPr>
              <a:t>agnetic</a:t>
            </a:r>
            <a:r>
              <a:rPr lang="en-US" altLang="zh-CN" dirty="0">
                <a:solidFill>
                  <a:srgbClr val="000000"/>
                </a:solidFill>
                <a:ea typeface="SimSun" pitchFamily="2" charset="-122"/>
                <a:cs typeface="Arial" pitchFamily="34" charset="0"/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  <a:ea typeface="SimSun" pitchFamily="2" charset="-122"/>
                <a:cs typeface="Arial" pitchFamily="34" charset="0"/>
              </a:rPr>
              <a:t>C</a:t>
            </a:r>
            <a:r>
              <a:rPr lang="en-US" altLang="zh-CN" dirty="0">
                <a:solidFill>
                  <a:srgbClr val="000000"/>
                </a:solidFill>
                <a:ea typeface="SimSun" pitchFamily="2" charset="-122"/>
                <a:cs typeface="Arial" pitchFamily="34" charset="0"/>
              </a:rPr>
              <a:t>alorimeter </a:t>
            </a:r>
            <a:r>
              <a:rPr lang="en-US" altLang="zh-CN" dirty="0" smtClean="0">
                <a:solidFill>
                  <a:srgbClr val="000000"/>
                </a:solidFill>
                <a:ea typeface="SimSun" pitchFamily="2" charset="-122"/>
                <a:cs typeface="Arial" pitchFamily="34" charset="0"/>
              </a:rPr>
              <a:t>(1.0 ≤ </a:t>
            </a:r>
            <a:r>
              <a:rPr lang="en-US" altLang="zh-CN" dirty="0">
                <a:solidFill>
                  <a:srgbClr val="000000"/>
                </a:solidFill>
                <a:ea typeface="SimSun" pitchFamily="2" charset="-122"/>
                <a:cs typeface="Arial" pitchFamily="34" charset="0"/>
              </a:rPr>
              <a:t>|</a:t>
            </a:r>
            <a:r>
              <a:rPr lang="en-US" altLang="zh-CN" dirty="0">
                <a:solidFill>
                  <a:srgbClr val="000000"/>
                </a:solidFill>
                <a:latin typeface="Symbol" pitchFamily="18" charset="2"/>
                <a:ea typeface="SimSun" pitchFamily="2" charset="-122"/>
                <a:cs typeface="Arial" pitchFamily="34" charset="0"/>
              </a:rPr>
              <a:t>h</a:t>
            </a:r>
            <a:r>
              <a:rPr lang="en-US" altLang="zh-CN" dirty="0">
                <a:solidFill>
                  <a:srgbClr val="000000"/>
                </a:solidFill>
                <a:ea typeface="SimSun" pitchFamily="2" charset="-122"/>
                <a:cs typeface="Arial" pitchFamily="34" charset="0"/>
              </a:rPr>
              <a:t>| &lt; </a:t>
            </a:r>
            <a:r>
              <a:rPr lang="en-US" altLang="zh-CN" dirty="0" smtClean="0">
                <a:solidFill>
                  <a:srgbClr val="000000"/>
                </a:solidFill>
                <a:ea typeface="SimSun" pitchFamily="2" charset="-122"/>
                <a:cs typeface="Arial" pitchFamily="34" charset="0"/>
              </a:rPr>
              <a:t>2.0)</a:t>
            </a:r>
          </a:p>
          <a:p>
            <a:pPr marL="36000">
              <a:lnSpc>
                <a:spcPct val="95000"/>
              </a:lnSpc>
              <a:buClr>
                <a:srgbClr val="0033CC"/>
              </a:buClr>
              <a:defRPr/>
            </a:pPr>
            <a:endParaRPr lang="en-US" altLang="zh-CN" sz="800" i="1" dirty="0">
              <a:solidFill>
                <a:srgbClr val="000000"/>
              </a:solidFill>
              <a:ea typeface="SimSun" pitchFamily="2" charset="-122"/>
              <a:cs typeface="Arial" pitchFamily="34" charset="0"/>
            </a:endParaRPr>
          </a:p>
          <a:p>
            <a:pPr marL="36000">
              <a:lnSpc>
                <a:spcPct val="95000"/>
              </a:lnSpc>
              <a:buClr>
                <a:srgbClr val="0033CC"/>
              </a:buClr>
              <a:buFont typeface="Arial" pitchFamily="34" charset="0"/>
              <a:buChar char="•"/>
              <a:defRPr/>
            </a:pPr>
            <a:r>
              <a:rPr lang="en-US" altLang="zh-CN" i="1" dirty="0" smtClean="0">
                <a:solidFill>
                  <a:srgbClr val="000000"/>
                </a:solidFill>
                <a:ea typeface="SimSun" pitchFamily="2" charset="-122"/>
                <a:cs typeface="Arial" pitchFamily="34" charset="0"/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  <a:ea typeface="SimSun" pitchFamily="2" charset="-122"/>
                <a:cs typeface="Arial" pitchFamily="34" charset="0"/>
              </a:rPr>
              <a:t>F</a:t>
            </a:r>
            <a:r>
              <a:rPr lang="en-US" altLang="zh-CN" dirty="0" smtClean="0">
                <a:solidFill>
                  <a:srgbClr val="000000"/>
                </a:solidFill>
                <a:ea typeface="SimSun" pitchFamily="2" charset="-122"/>
                <a:cs typeface="Arial" pitchFamily="34" charset="0"/>
              </a:rPr>
              <a:t>orward </a:t>
            </a:r>
            <a:r>
              <a:rPr lang="en-US" altLang="zh-CN" dirty="0" smtClean="0">
                <a:solidFill>
                  <a:srgbClr val="FF0000"/>
                </a:solidFill>
                <a:ea typeface="SimSun" pitchFamily="2" charset="-122"/>
                <a:cs typeface="Arial" pitchFamily="34" charset="0"/>
              </a:rPr>
              <a:t>M</a:t>
            </a:r>
            <a:r>
              <a:rPr lang="en-US" altLang="zh-CN" dirty="0" smtClean="0">
                <a:solidFill>
                  <a:srgbClr val="000000"/>
                </a:solidFill>
                <a:ea typeface="SimSun" pitchFamily="2" charset="-122"/>
                <a:cs typeface="Arial" pitchFamily="34" charset="0"/>
              </a:rPr>
              <a:t>eson </a:t>
            </a:r>
            <a:r>
              <a:rPr lang="en-US" altLang="zh-CN" dirty="0" smtClean="0">
                <a:solidFill>
                  <a:srgbClr val="FF0000"/>
                </a:solidFill>
                <a:ea typeface="SimSun" pitchFamily="2" charset="-122"/>
                <a:cs typeface="Arial" pitchFamily="34" charset="0"/>
              </a:rPr>
              <a:t>S</a:t>
            </a:r>
            <a:r>
              <a:rPr lang="en-US" altLang="zh-CN" dirty="0">
                <a:solidFill>
                  <a:srgbClr val="000000"/>
                </a:solidFill>
                <a:ea typeface="SimSun" pitchFamily="2" charset="-122"/>
                <a:cs typeface="Arial" pitchFamily="34" charset="0"/>
              </a:rPr>
              <a:t>pectrometer (</a:t>
            </a:r>
            <a:r>
              <a:rPr lang="en-US" altLang="zh-CN" dirty="0" smtClean="0">
                <a:solidFill>
                  <a:srgbClr val="000000"/>
                </a:solidFill>
                <a:ea typeface="SimSun" pitchFamily="2" charset="-122"/>
                <a:cs typeface="Arial" pitchFamily="34" charset="0"/>
              </a:rPr>
              <a:t>2.5 </a:t>
            </a:r>
            <a:r>
              <a:rPr lang="en-US" altLang="zh-CN" dirty="0">
                <a:solidFill>
                  <a:srgbClr val="000000"/>
                </a:solidFill>
                <a:ea typeface="SimSun" pitchFamily="2" charset="-122"/>
                <a:cs typeface="Arial" pitchFamily="34" charset="0"/>
              </a:rPr>
              <a:t>&lt; |</a:t>
            </a:r>
            <a:r>
              <a:rPr lang="en-US" altLang="zh-CN" dirty="0">
                <a:solidFill>
                  <a:srgbClr val="000000"/>
                </a:solidFill>
                <a:latin typeface="Symbol" pitchFamily="18" charset="2"/>
                <a:ea typeface="SimSun" pitchFamily="2" charset="-122"/>
                <a:cs typeface="Arial" pitchFamily="34" charset="0"/>
              </a:rPr>
              <a:t>h</a:t>
            </a:r>
            <a:r>
              <a:rPr lang="en-US" altLang="zh-CN" dirty="0">
                <a:solidFill>
                  <a:srgbClr val="000000"/>
                </a:solidFill>
                <a:ea typeface="SimSun" pitchFamily="2" charset="-122"/>
                <a:cs typeface="Arial" pitchFamily="34" charset="0"/>
              </a:rPr>
              <a:t>| &lt; </a:t>
            </a:r>
            <a:r>
              <a:rPr lang="en-US" altLang="zh-CN" dirty="0" smtClean="0">
                <a:solidFill>
                  <a:srgbClr val="000000"/>
                </a:solidFill>
                <a:ea typeface="SimSun" pitchFamily="2" charset="-122"/>
                <a:cs typeface="Arial" pitchFamily="34" charset="0"/>
              </a:rPr>
              <a:t>4.0)</a:t>
            </a:r>
          </a:p>
          <a:p>
            <a:pPr marL="36000">
              <a:lnSpc>
                <a:spcPct val="95000"/>
              </a:lnSpc>
              <a:buClr>
                <a:srgbClr val="0033CC"/>
              </a:buClr>
              <a:defRPr/>
            </a:pPr>
            <a:endParaRPr lang="en-US" altLang="zh-CN" sz="800" dirty="0" smtClean="0">
              <a:solidFill>
                <a:srgbClr val="000000"/>
              </a:solidFill>
              <a:ea typeface="SimSun" pitchFamily="2" charset="-122"/>
              <a:cs typeface="Arial" pitchFamily="34" charset="0"/>
            </a:endParaRPr>
          </a:p>
          <a:p>
            <a:pPr marL="36000">
              <a:lnSpc>
                <a:spcPct val="95000"/>
              </a:lnSpc>
              <a:buClr>
                <a:srgbClr val="0033CC"/>
              </a:buClr>
              <a:buFont typeface="Arial" pitchFamily="34" charset="0"/>
              <a:buChar char="•"/>
              <a:defRPr/>
            </a:pPr>
            <a:r>
              <a:rPr lang="en-US" altLang="zh-CN" dirty="0" smtClean="0">
                <a:solidFill>
                  <a:srgbClr val="000000"/>
                </a:solidFill>
                <a:ea typeface="SimSun" pitchFamily="2" charset="-122"/>
                <a:cs typeface="Arial" pitchFamily="34" charset="0"/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  <a:ea typeface="SimSun" pitchFamily="2" charset="-122"/>
                <a:cs typeface="Arial" pitchFamily="34" charset="0"/>
              </a:rPr>
              <a:t>F</a:t>
            </a:r>
            <a:r>
              <a:rPr lang="en-US" altLang="zh-CN" dirty="0" smtClean="0">
                <a:solidFill>
                  <a:srgbClr val="000000"/>
                </a:solidFill>
                <a:ea typeface="SimSun" pitchFamily="2" charset="-122"/>
                <a:cs typeface="Arial" pitchFamily="34" charset="0"/>
              </a:rPr>
              <a:t>orward </a:t>
            </a:r>
            <a:r>
              <a:rPr lang="en-US" altLang="zh-CN" dirty="0" smtClean="0">
                <a:solidFill>
                  <a:srgbClr val="FF0000"/>
                </a:solidFill>
                <a:ea typeface="SimSun" pitchFamily="2" charset="-122"/>
                <a:cs typeface="Arial" pitchFamily="34" charset="0"/>
              </a:rPr>
              <a:t>T</a:t>
            </a:r>
            <a:r>
              <a:rPr lang="en-US" altLang="zh-CN" dirty="0" smtClean="0">
                <a:solidFill>
                  <a:srgbClr val="000000"/>
                </a:solidFill>
                <a:ea typeface="SimSun" pitchFamily="2" charset="-122"/>
                <a:cs typeface="Arial" pitchFamily="34" charset="0"/>
              </a:rPr>
              <a:t>ime </a:t>
            </a:r>
            <a:r>
              <a:rPr lang="en-US" altLang="zh-CN" dirty="0" smtClean="0">
                <a:solidFill>
                  <a:srgbClr val="FF0000"/>
                </a:solidFill>
                <a:ea typeface="SimSun" pitchFamily="2" charset="-122"/>
                <a:cs typeface="Arial" pitchFamily="34" charset="0"/>
              </a:rPr>
              <a:t>P</a:t>
            </a:r>
            <a:r>
              <a:rPr lang="en-US" altLang="zh-CN" dirty="0" smtClean="0">
                <a:solidFill>
                  <a:srgbClr val="000000"/>
                </a:solidFill>
                <a:ea typeface="SimSun" pitchFamily="2" charset="-122"/>
                <a:cs typeface="Arial" pitchFamily="34" charset="0"/>
              </a:rPr>
              <a:t>rojection </a:t>
            </a:r>
            <a:r>
              <a:rPr lang="en-US" altLang="zh-CN" dirty="0" smtClean="0">
                <a:solidFill>
                  <a:srgbClr val="FF0000"/>
                </a:solidFill>
                <a:ea typeface="SimSun" pitchFamily="2" charset="-122"/>
                <a:cs typeface="Arial" pitchFamily="34" charset="0"/>
              </a:rPr>
              <a:t>C</a:t>
            </a:r>
            <a:r>
              <a:rPr lang="en-US" altLang="zh-CN" dirty="0" smtClean="0">
                <a:solidFill>
                  <a:srgbClr val="000000"/>
                </a:solidFill>
                <a:ea typeface="SimSun" pitchFamily="2" charset="-122"/>
                <a:cs typeface="Arial" pitchFamily="34" charset="0"/>
              </a:rPr>
              <a:t>hambers (2.8 &lt; |</a:t>
            </a:r>
            <a:r>
              <a:rPr lang="en-US" altLang="zh-CN" dirty="0" smtClean="0">
                <a:solidFill>
                  <a:srgbClr val="000000"/>
                </a:solidFill>
                <a:latin typeface="Symbol" pitchFamily="18" charset="2"/>
                <a:ea typeface="SimSun" pitchFamily="2" charset="-122"/>
                <a:cs typeface="Arial" pitchFamily="34" charset="0"/>
              </a:rPr>
              <a:t>h</a:t>
            </a:r>
            <a:r>
              <a:rPr lang="en-US" altLang="zh-CN" dirty="0" smtClean="0">
                <a:solidFill>
                  <a:srgbClr val="000000"/>
                </a:solidFill>
                <a:ea typeface="SimSun" pitchFamily="2" charset="-122"/>
                <a:cs typeface="Arial" pitchFamily="34" charset="0"/>
              </a:rPr>
              <a:t>| &lt; 3.8) </a:t>
            </a:r>
            <a:endParaRPr lang="en-US" altLang="zh-CN" dirty="0">
              <a:solidFill>
                <a:srgbClr val="000000"/>
              </a:solidFill>
              <a:ea typeface="SimSun" pitchFamily="2" charset="-122"/>
              <a:cs typeface="Arial" pitchFamily="34" charset="0"/>
            </a:endParaRPr>
          </a:p>
          <a:p>
            <a:pPr marL="36000">
              <a:lnSpc>
                <a:spcPct val="95000"/>
              </a:lnSpc>
              <a:buClr>
                <a:srgbClr val="0033CC"/>
              </a:buClr>
              <a:buFont typeface="Arial" pitchFamily="34" charset="0"/>
              <a:buChar char="•"/>
              <a:defRPr/>
            </a:pPr>
            <a:endParaRPr lang="en-US" altLang="zh-CN" sz="2000" baseline="-25000" dirty="0">
              <a:solidFill>
                <a:srgbClr val="000000"/>
              </a:solidFill>
              <a:ea typeface="SimSun" pitchFamily="2" charset="-122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356000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5684" y="278609"/>
            <a:ext cx="8229600" cy="1252728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Summary and </a:t>
            </a:r>
            <a:r>
              <a:rPr lang="en-US" sz="3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3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utlook</a:t>
            </a:r>
            <a:endParaRPr lang="en-US" sz="36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19600" y="3581400"/>
            <a:ext cx="304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382000" y="3962400"/>
            <a:ext cx="304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8515350" y="5486400"/>
            <a:ext cx="342900" cy="2584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02896" y="6492875"/>
            <a:ext cx="2133600" cy="365125"/>
          </a:xfrm>
        </p:spPr>
        <p:txBody>
          <a:bodyPr/>
          <a:lstStyle/>
          <a:p>
            <a:fld id="{C2B6A2F7-86BD-4394-9F8B-9E86F960A241}" type="slidenum">
              <a:rPr lang="en-US" sz="14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30</a:t>
            </a:fld>
            <a:endParaRPr lang="en-US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827584" y="1628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467544" y="1533197"/>
            <a:ext cx="7665881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v</a:t>
            </a:r>
            <a:r>
              <a:rPr lang="en-US" sz="2000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may be due to </a:t>
            </a:r>
            <a:r>
              <a:rPr lang="en-US" sz="2000" dirty="0" smtClean="0">
                <a:latin typeface="Symbol" pitchFamily="18" charset="2"/>
                <a:cs typeface="Arial" pitchFamily="34" charset="0"/>
              </a:rPr>
              <a:t>Dh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dependent fluctuations (e.g. a la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Glasma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). </a:t>
            </a: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STAR data show no ridge, within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measurement uncertainties,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    in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d+Au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collisions.</a:t>
            </a: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Observed pronounced cold nuclear matter effects in di-hadron</a:t>
            </a: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  correlations in forward direction.</a:t>
            </a: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Work in progress on full jet reconstruction in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Au+Au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collisions. </a:t>
            </a: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                   methods tested, unfolding under control</a:t>
            </a: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                              More interesting results from STAR to come 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</a:t>
            </a:r>
            <a:endParaRPr lang="en-US" sz="20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Jana Bielcikova (STAR)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99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8820472" y="6464895"/>
            <a:ext cx="467544" cy="365125"/>
          </a:xfrm>
        </p:spPr>
        <p:txBody>
          <a:bodyPr/>
          <a:lstStyle/>
          <a:p>
            <a:fld id="{20264769-77EF-4CD0-90DE-F7D7F2D423C4}" type="slidenum">
              <a:rPr lang="cs-CZ" sz="14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/>
              <a:t>4</a:t>
            </a:fld>
            <a:endParaRPr lang="cs-CZ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 flipH="1">
            <a:off x="2555776" y="1764105"/>
            <a:ext cx="5282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</a:rPr>
              <a:t>Triangular flow (v</a:t>
            </a:r>
            <a:r>
              <a:rPr lang="en-US" sz="3200" baseline="-25000" dirty="0" smtClean="0">
                <a:solidFill>
                  <a:srgbClr val="0070C0"/>
                </a:solidFill>
              </a:rPr>
              <a:t>3</a:t>
            </a:r>
            <a:r>
              <a:rPr lang="en-US" sz="3200" dirty="0" smtClean="0">
                <a:solidFill>
                  <a:srgbClr val="0070C0"/>
                </a:solidFill>
              </a:rPr>
              <a:t>)  …</a:t>
            </a:r>
            <a:endParaRPr lang="en-US" sz="3200" dirty="0">
              <a:solidFill>
                <a:srgbClr val="0070C0"/>
              </a:solidFill>
            </a:endParaRPr>
          </a:p>
        </p:txBody>
      </p:sp>
      <p:grpSp>
        <p:nvGrpSpPr>
          <p:cNvPr id="7" name="Skupina 21"/>
          <p:cNvGrpSpPr>
            <a:grpSpLocks/>
          </p:cNvGrpSpPr>
          <p:nvPr/>
        </p:nvGrpSpPr>
        <p:grpSpPr bwMode="auto">
          <a:xfrm>
            <a:off x="735144" y="3111777"/>
            <a:ext cx="3707830" cy="2376264"/>
            <a:chOff x="5150302" y="1412776"/>
            <a:chExt cx="3823067" cy="2480211"/>
          </a:xfrm>
        </p:grpSpPr>
        <p:grpSp>
          <p:nvGrpSpPr>
            <p:cNvPr id="8" name="Skupina 15"/>
            <p:cNvGrpSpPr>
              <a:grpSpLocks/>
            </p:cNvGrpSpPr>
            <p:nvPr/>
          </p:nvGrpSpPr>
          <p:grpSpPr bwMode="auto">
            <a:xfrm>
              <a:off x="5150302" y="1412776"/>
              <a:ext cx="3823067" cy="2480211"/>
              <a:chOff x="5150302" y="1412776"/>
              <a:chExt cx="3823067" cy="2480211"/>
            </a:xfrm>
          </p:grpSpPr>
          <p:pic>
            <p:nvPicPr>
              <p:cNvPr id="12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4250" t="2243" b="29226"/>
              <a:stretch>
                <a:fillRect/>
              </a:stretch>
            </p:blipFill>
            <p:spPr bwMode="auto">
              <a:xfrm>
                <a:off x="5150302" y="1412776"/>
                <a:ext cx="3823067" cy="2480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" name="TextovéPole 10"/>
              <p:cNvSpPr txBox="1">
                <a:spLocks noChangeArrowheads="1"/>
              </p:cNvSpPr>
              <p:nvPr/>
            </p:nvSpPr>
            <p:spPr bwMode="auto">
              <a:xfrm>
                <a:off x="8172400" y="3501008"/>
                <a:ext cx="33855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A</a:t>
                </a:r>
              </a:p>
            </p:txBody>
          </p:sp>
          <p:sp>
            <p:nvSpPr>
              <p:cNvPr id="14" name="TextovéPole 11"/>
              <p:cNvSpPr txBox="1">
                <a:spLocks noChangeArrowheads="1"/>
              </p:cNvSpPr>
              <p:nvPr/>
            </p:nvSpPr>
            <p:spPr bwMode="auto">
              <a:xfrm>
                <a:off x="5220072" y="1844824"/>
                <a:ext cx="33855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A</a:t>
                </a:r>
              </a:p>
            </p:txBody>
          </p:sp>
          <p:sp>
            <p:nvSpPr>
              <p:cNvPr id="15" name="Elipsa 13"/>
              <p:cNvSpPr>
                <a:spLocks noChangeAspect="1"/>
              </p:cNvSpPr>
              <p:nvPr/>
            </p:nvSpPr>
            <p:spPr bwMode="auto">
              <a:xfrm flipH="1">
                <a:off x="5536794" y="1484784"/>
                <a:ext cx="144015" cy="144015"/>
              </a:xfrm>
              <a:prstGeom prst="ellipse">
                <a:avLst/>
              </a:prstGeom>
              <a:solidFill>
                <a:srgbClr val="AA3C92"/>
              </a:solidFill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ovéPole 14"/>
              <p:cNvSpPr txBox="1">
                <a:spLocks noChangeArrowheads="1"/>
              </p:cNvSpPr>
              <p:nvPr/>
            </p:nvSpPr>
            <p:spPr bwMode="auto">
              <a:xfrm>
                <a:off x="5652120" y="1423809"/>
                <a:ext cx="891591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/>
                  <a:t>participant</a:t>
                </a:r>
              </a:p>
            </p:txBody>
          </p:sp>
        </p:grpSp>
        <p:sp>
          <p:nvSpPr>
            <p:cNvPr id="9" name="Elipsa 17"/>
            <p:cNvSpPr>
              <a:spLocks noChangeAspect="1"/>
            </p:cNvSpPr>
            <p:nvPr/>
          </p:nvSpPr>
          <p:spPr bwMode="auto">
            <a:xfrm flipH="1">
              <a:off x="7596336" y="1484784"/>
              <a:ext cx="144016" cy="144016"/>
            </a:xfrm>
            <a:prstGeom prst="ellipse">
              <a:avLst/>
            </a:prstGeom>
            <a:solidFill>
              <a:srgbClr val="F8F200"/>
            </a:solidFill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pPr algn="ctr"/>
              <a:endParaRPr lang="en-US"/>
            </a:p>
          </p:txBody>
        </p:sp>
        <p:sp>
          <p:nvSpPr>
            <p:cNvPr id="10" name="Elipsa 19"/>
            <p:cNvSpPr>
              <a:spLocks noChangeAspect="1"/>
            </p:cNvSpPr>
            <p:nvPr/>
          </p:nvSpPr>
          <p:spPr bwMode="auto">
            <a:xfrm flipH="1">
              <a:off x="7812360" y="1484784"/>
              <a:ext cx="144016" cy="144016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pPr algn="ctr"/>
              <a:endParaRPr lang="en-US"/>
            </a:p>
          </p:txBody>
        </p:sp>
        <p:sp>
          <p:nvSpPr>
            <p:cNvPr id="11" name="TextovéPole 20"/>
            <p:cNvSpPr txBox="1">
              <a:spLocks noChangeArrowheads="1"/>
            </p:cNvSpPr>
            <p:nvPr/>
          </p:nvSpPr>
          <p:spPr bwMode="auto">
            <a:xfrm>
              <a:off x="7956376" y="1412776"/>
              <a:ext cx="81624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spectator</a:t>
              </a:r>
            </a:p>
          </p:txBody>
        </p:sp>
      </p:grpSp>
      <p:pic>
        <p:nvPicPr>
          <p:cNvPr id="1116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919842"/>
            <a:ext cx="3240360" cy="2760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Obdélník 18"/>
          <p:cNvSpPr/>
          <p:nvPr/>
        </p:nvSpPr>
        <p:spPr>
          <a:xfrm>
            <a:off x="5220072" y="5657671"/>
            <a:ext cx="29523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 smtClean="0"/>
              <a:t>B. </a:t>
            </a:r>
            <a:r>
              <a:rPr lang="en-US" sz="1600" i="1" dirty="0" err="1" smtClean="0"/>
              <a:t>Schenke</a:t>
            </a:r>
            <a:r>
              <a:rPr lang="en-US" sz="1600" i="1" dirty="0" smtClean="0"/>
              <a:t>, S. </a:t>
            </a:r>
            <a:r>
              <a:rPr lang="en-US" sz="1600" i="1" dirty="0" err="1" smtClean="0"/>
              <a:t>Jeon</a:t>
            </a:r>
            <a:r>
              <a:rPr lang="en-US" sz="1600" i="1" dirty="0" smtClean="0"/>
              <a:t>, C. Gale</a:t>
            </a:r>
            <a:br>
              <a:rPr lang="en-US" sz="1600" i="1" dirty="0" smtClean="0"/>
            </a:br>
            <a:r>
              <a:rPr lang="en-US" sz="1600" i="1" dirty="0" smtClean="0"/>
              <a:t>PRL 106, 042301</a:t>
            </a:r>
            <a:endParaRPr lang="en-US" sz="1600" i="1" dirty="0"/>
          </a:p>
        </p:txBody>
      </p:sp>
      <p:sp>
        <p:nvSpPr>
          <p:cNvPr id="21" name="Obdélník 20"/>
          <p:cNvSpPr/>
          <p:nvPr/>
        </p:nvSpPr>
        <p:spPr>
          <a:xfrm>
            <a:off x="699996" y="5657671"/>
            <a:ext cx="40882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 smtClean="0"/>
              <a:t>B. </a:t>
            </a:r>
            <a:r>
              <a:rPr lang="en-US" sz="1600" i="1" dirty="0" err="1" smtClean="0"/>
              <a:t>Alver</a:t>
            </a:r>
            <a:r>
              <a:rPr lang="en-US" sz="1600" i="1" dirty="0" smtClean="0"/>
              <a:t>, G. Roland, PRC81 (2010) 054905</a:t>
            </a:r>
            <a:endParaRPr lang="en-US" sz="1600" i="1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Jana Bielcikova (STAR)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276872"/>
            <a:ext cx="2745085" cy="4323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 to determine v</a:t>
            </a:r>
            <a:r>
              <a:rPr lang="en-US" baseline="-25000" dirty="0" smtClean="0"/>
              <a:t>3</a:t>
            </a:r>
            <a:endParaRPr lang="cs-CZ" baseline="-250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Jana Bielcikova (STAR)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solidFill>
                  <a:prstClr val="black"/>
                </a:solidFill>
              </a:rPr>
              <a:pPr/>
              <a:t>5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51520" y="1412776"/>
            <a:ext cx="7005444" cy="4585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determination of v</a:t>
            </a:r>
            <a:r>
              <a:rPr lang="en-US" baseline="-25000" dirty="0" smtClean="0"/>
              <a:t>3</a:t>
            </a:r>
            <a:r>
              <a:rPr lang="en-US" dirty="0" smtClean="0"/>
              <a:t> from event plane method: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800" dirty="0"/>
          </a:p>
          <a:p>
            <a:r>
              <a:rPr lang="en-US" dirty="0" smtClean="0"/>
              <a:t>     </a:t>
            </a:r>
            <a:r>
              <a:rPr lang="en-US" dirty="0" smtClean="0">
                <a:solidFill>
                  <a:srgbClr val="FF0000"/>
                </a:solidFill>
              </a:rPr>
              <a:t>TPC event plane: </a:t>
            </a:r>
            <a:r>
              <a:rPr lang="en-US" dirty="0" smtClean="0"/>
              <a:t>determined at mid-rapidity from TPC tracks</a:t>
            </a:r>
          </a:p>
          <a:p>
            <a:r>
              <a:rPr lang="en-US" dirty="0" smtClean="0"/>
              <a:t>                                  using sub-events </a:t>
            </a:r>
            <a:r>
              <a:rPr lang="en-US" dirty="0"/>
              <a:t>with a </a:t>
            </a:r>
            <a:r>
              <a:rPr lang="en-US" dirty="0" smtClean="0"/>
              <a:t>small </a:t>
            </a:r>
            <a:r>
              <a:rPr lang="en-US" dirty="0" smtClean="0">
                <a:latin typeface="Symbol" pitchFamily="18" charset="2"/>
              </a:rPr>
              <a:t>Dh</a:t>
            </a:r>
            <a:r>
              <a:rPr lang="en-US" dirty="0" smtClean="0"/>
              <a:t> </a:t>
            </a:r>
            <a:r>
              <a:rPr lang="en-US" dirty="0"/>
              <a:t>gap </a:t>
            </a:r>
            <a:r>
              <a:rPr lang="cs-CZ" dirty="0" err="1"/>
              <a:t>of</a:t>
            </a:r>
            <a:r>
              <a:rPr lang="cs-CZ" dirty="0"/>
              <a:t> 0.05</a:t>
            </a:r>
            <a:r>
              <a:rPr lang="en-US" dirty="0"/>
              <a:t> </a:t>
            </a:r>
          </a:p>
          <a:p>
            <a:pPr marL="285750" indent="-285750">
              <a:buFont typeface="Symbol" pitchFamily="18" charset="2"/>
              <a:buChar char=" "/>
            </a:pPr>
            <a:r>
              <a:rPr lang="en-US" dirty="0"/>
              <a:t>   </a:t>
            </a:r>
            <a:r>
              <a:rPr lang="en-US" dirty="0" smtClean="0"/>
              <a:t>                           reduces self-correlation</a:t>
            </a:r>
          </a:p>
          <a:p>
            <a:pPr marL="285750" indent="-285750">
              <a:buFont typeface="Symbol" pitchFamily="18" charset="2"/>
              <a:buChar char=" "/>
            </a:pPr>
            <a:endParaRPr lang="en-US" sz="800" dirty="0"/>
          </a:p>
          <a:p>
            <a:r>
              <a:rPr lang="en-US" dirty="0" smtClean="0"/>
              <a:t>     </a:t>
            </a:r>
            <a:r>
              <a:rPr lang="en-US" dirty="0" smtClean="0">
                <a:solidFill>
                  <a:srgbClr val="060D96"/>
                </a:solidFill>
              </a:rPr>
              <a:t>FTPC event plane: </a:t>
            </a:r>
            <a:r>
              <a:rPr lang="en-US" dirty="0" smtClean="0"/>
              <a:t>a </a:t>
            </a:r>
            <a:r>
              <a:rPr lang="en-US" dirty="0"/>
              <a:t>large </a:t>
            </a:r>
            <a:r>
              <a:rPr lang="en-US" dirty="0">
                <a:latin typeface="Symbol" pitchFamily="18" charset="2"/>
              </a:rPr>
              <a:t>Dh</a:t>
            </a:r>
            <a:r>
              <a:rPr lang="en-US" dirty="0"/>
              <a:t> gap between </a:t>
            </a:r>
            <a:r>
              <a:rPr lang="en-US" dirty="0" smtClean="0"/>
              <a:t>EP and 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      TPC </a:t>
            </a:r>
            <a:r>
              <a:rPr lang="en-US" dirty="0"/>
              <a:t>particles </a:t>
            </a:r>
            <a:r>
              <a:rPr lang="en-US" dirty="0" smtClean="0"/>
              <a:t>used </a:t>
            </a:r>
            <a:r>
              <a:rPr lang="en-US" dirty="0"/>
              <a:t>for v</a:t>
            </a:r>
            <a:r>
              <a:rPr lang="en-US" baseline="-25000" dirty="0"/>
              <a:t>3</a:t>
            </a:r>
          </a:p>
          <a:p>
            <a:r>
              <a:rPr lang="en-US" baseline="-25000" dirty="0"/>
              <a:t>                 </a:t>
            </a:r>
            <a:r>
              <a:rPr lang="en-US" baseline="-25000" dirty="0" smtClean="0"/>
              <a:t>                                    </a:t>
            </a:r>
            <a:r>
              <a:rPr lang="en-US" dirty="0" smtClean="0"/>
              <a:t>no self-correlation</a:t>
            </a:r>
          </a:p>
          <a:p>
            <a:endParaRPr lang="en-US" baseline="-250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rgbClr val="006600"/>
                </a:solidFill>
              </a:rPr>
              <a:t>w</a:t>
            </a:r>
            <a:r>
              <a:rPr lang="en-US" dirty="0" smtClean="0">
                <a:solidFill>
                  <a:srgbClr val="006600"/>
                </a:solidFill>
              </a:rPr>
              <a:t>ide Gaussian method: </a:t>
            </a:r>
            <a:r>
              <a:rPr lang="en-US" dirty="0"/>
              <a:t>v</a:t>
            </a:r>
            <a:r>
              <a:rPr lang="en-US" baseline="-25000" dirty="0"/>
              <a:t>3</a:t>
            </a:r>
            <a:r>
              <a:rPr lang="en-US" baseline="30000" dirty="0"/>
              <a:t>2</a:t>
            </a:r>
            <a:r>
              <a:rPr lang="en-US" dirty="0"/>
              <a:t>{2</a:t>
            </a:r>
            <a:r>
              <a:rPr lang="en-US" dirty="0" smtClean="0"/>
              <a:t>} = &lt;</a:t>
            </a:r>
            <a:r>
              <a:rPr lang="en-US" dirty="0" err="1" smtClean="0"/>
              <a:t>cos</a:t>
            </a:r>
            <a:r>
              <a:rPr lang="en-US" dirty="0" smtClean="0"/>
              <a:t>[3(</a:t>
            </a:r>
            <a:r>
              <a:rPr lang="en-US" dirty="0" smtClean="0">
                <a:latin typeface="Symbol" pitchFamily="18" charset="2"/>
              </a:rPr>
              <a:t>f</a:t>
            </a:r>
            <a:r>
              <a:rPr lang="en-US" baseline="-25000" dirty="0" smtClean="0"/>
              <a:t>i</a:t>
            </a:r>
            <a:r>
              <a:rPr lang="en-US" dirty="0" smtClean="0"/>
              <a:t>-</a:t>
            </a:r>
            <a:r>
              <a:rPr lang="en-US" dirty="0" err="1" smtClean="0">
                <a:latin typeface="Symbol" pitchFamily="18" charset="2"/>
              </a:rPr>
              <a:t>f</a:t>
            </a:r>
            <a:r>
              <a:rPr lang="en-US" baseline="-25000" dirty="0" err="1" smtClean="0"/>
              <a:t>j</a:t>
            </a:r>
            <a:r>
              <a:rPr lang="en-US" dirty="0" smtClean="0"/>
              <a:t>]&gt;</a:t>
            </a:r>
            <a:r>
              <a:rPr lang="en-US" baseline="-25000" dirty="0" err="1" smtClean="0"/>
              <a:t>i≠j</a:t>
            </a:r>
            <a:endParaRPr lang="en-US" baseline="-25000" dirty="0"/>
          </a:p>
          <a:p>
            <a:r>
              <a:rPr lang="en-US" dirty="0" smtClean="0">
                <a:solidFill>
                  <a:srgbClr val="060D96"/>
                </a:solidFill>
              </a:rPr>
              <a:t>                                      </a:t>
            </a:r>
            <a:r>
              <a:rPr lang="en-US" dirty="0" smtClean="0"/>
              <a:t>data are fit with a wide 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          + narrow Gaussians 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         </a:t>
            </a:r>
            <a:r>
              <a:rPr lang="en-US" sz="1600" dirty="0" smtClean="0"/>
              <a:t>(narrow Gaussian: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                                      short-range correlations: BE, 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                                      resonances, Coulomb)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FF09CA"/>
                </a:solidFill>
              </a:rPr>
              <a:t>v</a:t>
            </a:r>
            <a:r>
              <a:rPr lang="en-US" baseline="-25000" dirty="0" smtClean="0">
                <a:solidFill>
                  <a:srgbClr val="FF09CA"/>
                </a:solidFill>
              </a:rPr>
              <a:t>3</a:t>
            </a:r>
            <a:r>
              <a:rPr lang="en-US" dirty="0" smtClean="0">
                <a:solidFill>
                  <a:srgbClr val="FF09CA"/>
                </a:solidFill>
              </a:rPr>
              <a:t>{2} with |</a:t>
            </a:r>
            <a:r>
              <a:rPr lang="en-US" dirty="0" smtClean="0">
                <a:solidFill>
                  <a:srgbClr val="FF09CA"/>
                </a:solidFill>
                <a:latin typeface="Symbol" pitchFamily="18" charset="2"/>
              </a:rPr>
              <a:t>Dh</a:t>
            </a:r>
            <a:r>
              <a:rPr lang="en-US" dirty="0" smtClean="0">
                <a:solidFill>
                  <a:srgbClr val="FF09CA"/>
                </a:solidFill>
              </a:rPr>
              <a:t>|&gt;1.0 gap </a:t>
            </a:r>
            <a:endParaRPr lang="cs-CZ" dirty="0">
              <a:solidFill>
                <a:srgbClr val="FF09CA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7164288" y="2127339"/>
            <a:ext cx="178587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/>
              <a:t>STAR, arXiv:1301.2187</a:t>
            </a:r>
            <a:endParaRPr lang="cs-CZ" sz="1200" i="1" dirty="0"/>
          </a:p>
        </p:txBody>
      </p:sp>
      <p:cxnSp>
        <p:nvCxnSpPr>
          <p:cNvPr id="9" name="Přímá spojnice se šipkou 8"/>
          <p:cNvCxnSpPr/>
          <p:nvPr/>
        </p:nvCxnSpPr>
        <p:spPr>
          <a:xfrm flipV="1">
            <a:off x="5224263" y="4438787"/>
            <a:ext cx="1260239" cy="360040"/>
          </a:xfrm>
          <a:prstGeom prst="straightConnector1">
            <a:avLst/>
          </a:prstGeom>
          <a:ln w="349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601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27384"/>
            <a:ext cx="8784976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latin typeface="Symbol" pitchFamily="18" charset="2"/>
              </a:rPr>
              <a:t>h</a:t>
            </a:r>
            <a:r>
              <a:rPr lang="en-US" sz="3600" dirty="0" smtClean="0"/>
              <a:t> dependence of v</a:t>
            </a:r>
            <a:r>
              <a:rPr lang="en-US" sz="3600" baseline="-25000" dirty="0" smtClean="0"/>
              <a:t>3</a:t>
            </a:r>
            <a:r>
              <a:rPr lang="en-US" sz="3600" dirty="0" smtClean="0"/>
              <a:t> in </a:t>
            </a:r>
            <a:r>
              <a:rPr lang="en-US" sz="3600" dirty="0" err="1" smtClean="0"/>
              <a:t>Au+Au</a:t>
            </a:r>
            <a:r>
              <a:rPr lang="en-US" sz="3600" dirty="0" smtClean="0"/>
              <a:t> collisions</a:t>
            </a:r>
            <a:endParaRPr lang="cs-CZ" sz="3600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4667250" cy="528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4848836" y="1412776"/>
            <a:ext cx="4335546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Data: Run 4 </a:t>
            </a:r>
            <a:r>
              <a:rPr lang="en-US" dirty="0" err="1" smtClean="0"/>
              <a:t>Au+Au</a:t>
            </a:r>
            <a:r>
              <a:rPr lang="en-US" dirty="0" smtClean="0"/>
              <a:t> @ 200 </a:t>
            </a:r>
            <a:r>
              <a:rPr lang="en-US" dirty="0" err="1" smtClean="0"/>
              <a:t>GeV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Two different event plane methods used: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TPC:</a:t>
            </a:r>
            <a:r>
              <a:rPr lang="en-US" dirty="0" smtClean="0"/>
              <a:t> sub-events with a small </a:t>
            </a:r>
          </a:p>
          <a:p>
            <a:pPr marL="285750" indent="-285750">
              <a:buFont typeface="Symbol" pitchFamily="18" charset="2"/>
              <a:buChar char=" "/>
            </a:pPr>
            <a:r>
              <a:rPr lang="en-US" dirty="0" smtClean="0">
                <a:latin typeface="Symbol" pitchFamily="18" charset="2"/>
              </a:rPr>
              <a:t>     Dh</a:t>
            </a:r>
            <a:r>
              <a:rPr lang="en-US" dirty="0" smtClean="0"/>
              <a:t> gap </a:t>
            </a:r>
            <a:r>
              <a:rPr lang="cs-CZ" dirty="0" err="1" smtClean="0"/>
              <a:t>of</a:t>
            </a:r>
            <a:r>
              <a:rPr lang="cs-CZ" dirty="0" smtClean="0"/>
              <a:t> 0.05</a:t>
            </a:r>
            <a:r>
              <a:rPr lang="en-US" dirty="0" smtClean="0"/>
              <a:t> </a:t>
            </a:r>
          </a:p>
          <a:p>
            <a:pPr marL="285750" indent="-285750">
              <a:buFont typeface="Symbol" pitchFamily="18" charset="2"/>
              <a:buChar char=" "/>
            </a:pPr>
            <a:r>
              <a:rPr lang="en-US" dirty="0" smtClean="0"/>
              <a:t>     reduces self-correlation</a:t>
            </a:r>
          </a:p>
          <a:p>
            <a:pPr marL="285750" indent="-285750">
              <a:buFont typeface="Symbol" pitchFamily="18" charset="2"/>
              <a:buChar char=" "/>
            </a:pPr>
            <a:endParaRPr lang="en-US" dirty="0" smtClean="0"/>
          </a:p>
          <a:p>
            <a:r>
              <a:rPr lang="en-US" dirty="0" smtClean="0">
                <a:solidFill>
                  <a:srgbClr val="0070C0"/>
                </a:solidFill>
              </a:rPr>
              <a:t>FTPC:</a:t>
            </a:r>
            <a:r>
              <a:rPr lang="en-US" dirty="0" smtClean="0"/>
              <a:t> a large </a:t>
            </a:r>
            <a:r>
              <a:rPr lang="en-US" dirty="0">
                <a:latin typeface="Symbol" pitchFamily="18" charset="2"/>
              </a:rPr>
              <a:t>Dh</a:t>
            </a:r>
            <a:r>
              <a:rPr lang="en-US" dirty="0"/>
              <a:t> gap </a:t>
            </a:r>
            <a:r>
              <a:rPr lang="en-US" dirty="0" smtClean="0"/>
              <a:t>between EP</a:t>
            </a:r>
          </a:p>
          <a:p>
            <a:r>
              <a:rPr lang="en-US" dirty="0" smtClean="0"/>
              <a:t>           and TPC particles used for v</a:t>
            </a:r>
            <a:r>
              <a:rPr lang="en-US" baseline="-25000" dirty="0" smtClean="0"/>
              <a:t>3</a:t>
            </a:r>
          </a:p>
          <a:p>
            <a:r>
              <a:rPr lang="en-US" baseline="-25000" dirty="0" smtClean="0"/>
              <a:t>                 </a:t>
            </a:r>
            <a:r>
              <a:rPr lang="en-US" dirty="0" smtClean="0"/>
              <a:t>no self-correlation</a:t>
            </a:r>
            <a:endParaRPr lang="en-US" baseline="-25000" dirty="0"/>
          </a:p>
          <a:p>
            <a:r>
              <a:rPr lang="en-US" baseline="-25000" dirty="0" smtClean="0"/>
              <a:t>   </a:t>
            </a:r>
          </a:p>
          <a:p>
            <a:endParaRPr lang="en-US" dirty="0"/>
          </a:p>
        </p:txBody>
      </p:sp>
      <p:sp>
        <p:nvSpPr>
          <p:cNvPr id="4" name="TextovéPole 3"/>
          <p:cNvSpPr txBox="1"/>
          <p:nvPr/>
        </p:nvSpPr>
        <p:spPr>
          <a:xfrm>
            <a:off x="1424025" y="1029504"/>
            <a:ext cx="23222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STAR, arXiv:1301.2187</a:t>
            </a:r>
            <a:endParaRPr lang="cs-CZ" sz="1600" i="1" dirty="0"/>
          </a:p>
        </p:txBody>
      </p:sp>
      <p:sp>
        <p:nvSpPr>
          <p:cNvPr id="5" name="Obdélník 4"/>
          <p:cNvSpPr/>
          <p:nvPr/>
        </p:nvSpPr>
        <p:spPr>
          <a:xfrm>
            <a:off x="4918770" y="4797152"/>
            <a:ext cx="4117726" cy="144655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v</a:t>
            </a:r>
            <a:r>
              <a:rPr lang="en-US" sz="2000" baseline="-25000" dirty="0"/>
              <a:t>3</a:t>
            </a:r>
            <a:r>
              <a:rPr lang="en-US" sz="2000" dirty="0"/>
              <a:t>{TPC}  shows a small peak </a:t>
            </a:r>
          </a:p>
          <a:p>
            <a:r>
              <a:rPr lang="en-US" sz="2000" dirty="0" smtClean="0"/>
              <a:t>    around </a:t>
            </a:r>
            <a:r>
              <a:rPr lang="en-US" sz="2000" dirty="0" err="1"/>
              <a:t>midrapidity</a:t>
            </a:r>
            <a:endParaRPr lang="en-US" sz="2000" dirty="0"/>
          </a:p>
          <a:p>
            <a:endParaRPr lang="en-US" sz="8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 v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{FTPC</a:t>
            </a:r>
            <a:r>
              <a:rPr lang="en-US" sz="2000" dirty="0"/>
              <a:t>} is flat with </a:t>
            </a:r>
            <a:r>
              <a:rPr lang="en-US" sz="2000" dirty="0" err="1"/>
              <a:t>pseudorapidity</a:t>
            </a:r>
            <a:r>
              <a:rPr lang="en-US" sz="2000" dirty="0"/>
              <a:t> </a:t>
            </a:r>
            <a:endParaRPr lang="cs-CZ" sz="200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Jana Bielcikova (STAR)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820472" y="6520259"/>
            <a:ext cx="467544" cy="365125"/>
          </a:xfrm>
        </p:spPr>
        <p:txBody>
          <a:bodyPr/>
          <a:lstStyle/>
          <a:p>
            <a:fld id="{20264769-77EF-4CD0-90DE-F7D7F2D423C4}" type="slidenum">
              <a:rPr lang="cs-CZ" sz="14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/>
              <a:t>6</a:t>
            </a:fld>
            <a:endParaRPr lang="cs-CZ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68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20"/>
          <a:stretch/>
        </p:blipFill>
        <p:spPr bwMode="auto">
          <a:xfrm>
            <a:off x="4494695" y="724372"/>
            <a:ext cx="4504432" cy="588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179512" y="145108"/>
            <a:ext cx="94330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smtClean="0"/>
              <a:t>Centrality dependence of v</a:t>
            </a:r>
            <a:r>
              <a:rPr lang="en-US" sz="3600" baseline="-25000" dirty="0" smtClean="0"/>
              <a:t>3</a:t>
            </a:r>
            <a:r>
              <a:rPr lang="en-US" sz="3600" dirty="0" smtClean="0"/>
              <a:t> in </a:t>
            </a:r>
            <a:r>
              <a:rPr lang="en-US" sz="3600" dirty="0" err="1" smtClean="0"/>
              <a:t>Au+Au</a:t>
            </a:r>
            <a:r>
              <a:rPr lang="en-US" sz="3600" dirty="0" smtClean="0"/>
              <a:t> </a:t>
            </a:r>
          </a:p>
          <a:p>
            <a:pPr algn="l"/>
            <a:r>
              <a:rPr lang="en-US" sz="3600" dirty="0" smtClean="0"/>
              <a:t>collisions</a:t>
            </a:r>
            <a:endParaRPr lang="cs-CZ" sz="3600" dirty="0"/>
          </a:p>
        </p:txBody>
      </p:sp>
      <p:sp>
        <p:nvSpPr>
          <p:cNvPr id="4" name="Obdélník 3"/>
          <p:cNvSpPr/>
          <p:nvPr/>
        </p:nvSpPr>
        <p:spPr>
          <a:xfrm>
            <a:off x="179512" y="1295500"/>
            <a:ext cx="34067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v</a:t>
            </a:r>
            <a:r>
              <a:rPr lang="en-US" baseline="-25000" dirty="0" smtClean="0"/>
              <a:t>3</a:t>
            </a:r>
            <a:r>
              <a:rPr lang="en-US" dirty="0" smtClean="0"/>
              <a:t> is integrated for:</a:t>
            </a:r>
          </a:p>
          <a:p>
            <a:r>
              <a:rPr lang="en-US" dirty="0" smtClean="0"/>
              <a:t>0.15&lt;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&lt;2.0 </a:t>
            </a:r>
            <a:r>
              <a:rPr lang="en-US" dirty="0" err="1" smtClean="0"/>
              <a:t>GeV</a:t>
            </a:r>
            <a:r>
              <a:rPr lang="en-US" dirty="0"/>
              <a:t>/</a:t>
            </a:r>
            <a:r>
              <a:rPr lang="en-US" dirty="0" smtClean="0"/>
              <a:t>c and -1&lt;</a:t>
            </a:r>
            <a:r>
              <a:rPr lang="en-US" dirty="0" smtClean="0">
                <a:latin typeface="Symbol" pitchFamily="18" charset="2"/>
              </a:rPr>
              <a:t>h</a:t>
            </a:r>
            <a:r>
              <a:rPr lang="en-US" dirty="0" smtClean="0"/>
              <a:t>&lt;1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5580112" y="724372"/>
            <a:ext cx="23222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STAR, arXiv:1301.2187</a:t>
            </a:r>
            <a:endParaRPr lang="cs-CZ" sz="1600" i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146247" y="2071876"/>
            <a:ext cx="3943708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Large sensitivity of various v</a:t>
            </a:r>
            <a:r>
              <a:rPr lang="en-US" sz="2000" baseline="-25000" dirty="0">
                <a:solidFill>
                  <a:srgbClr val="C00000"/>
                </a:solidFill>
              </a:rPr>
              <a:t>3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</a:p>
          <a:p>
            <a:r>
              <a:rPr lang="en-US" sz="2000" dirty="0">
                <a:solidFill>
                  <a:srgbClr val="C00000"/>
                </a:solidFill>
              </a:rPr>
              <a:t>analysis methods</a:t>
            </a:r>
            <a:r>
              <a:rPr lang="en-US" sz="2000" dirty="0" smtClean="0">
                <a:solidFill>
                  <a:srgbClr val="C00000"/>
                </a:solidFill>
              </a:rPr>
              <a:t>:</a:t>
            </a:r>
          </a:p>
          <a:p>
            <a:endParaRPr lang="en-US" sz="2000" dirty="0"/>
          </a:p>
          <a:p>
            <a:r>
              <a:rPr lang="en-US" sz="2000" dirty="0" smtClean="0"/>
              <a:t>v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{wide </a:t>
            </a:r>
            <a:r>
              <a:rPr lang="en-US" sz="2000" dirty="0" smtClean="0"/>
              <a:t>Gaussian} and v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{TPC}</a:t>
            </a:r>
            <a:endParaRPr lang="en-US" sz="2000" dirty="0"/>
          </a:p>
          <a:p>
            <a:r>
              <a:rPr lang="en-US" sz="2000" dirty="0" smtClean="0"/>
              <a:t>are similar: the narrow Gaussian </a:t>
            </a:r>
          </a:p>
          <a:p>
            <a:r>
              <a:rPr lang="en-US" sz="2000" dirty="0" smtClean="0"/>
              <a:t>effect </a:t>
            </a:r>
            <a:r>
              <a:rPr lang="en-US" sz="2000" dirty="0" smtClean="0"/>
              <a:t>eliminated   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  </a:t>
            </a:r>
            <a:endParaRPr lang="cs-CZ" baseline="-25000" dirty="0">
              <a:solidFill>
                <a:srgbClr val="B40C9C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179512" y="4318645"/>
            <a:ext cx="4572000" cy="1323439"/>
          </a:xfrm>
          <a:prstGeom prst="rect">
            <a:avLst/>
          </a:prstGeom>
          <a:solidFill>
            <a:srgbClr val="FFC000"/>
          </a:solidFill>
        </p:spPr>
        <p:txBody>
          <a:bodyPr>
            <a:spAutoFit/>
          </a:bodyPr>
          <a:lstStyle/>
          <a:p>
            <a:r>
              <a:rPr lang="en-US" sz="2000" dirty="0"/>
              <a:t>Requiring a large </a:t>
            </a:r>
            <a:r>
              <a:rPr lang="en-US" sz="2000" dirty="0">
                <a:latin typeface="Symbol" pitchFamily="18" charset="2"/>
              </a:rPr>
              <a:t>Dh</a:t>
            </a:r>
            <a:r>
              <a:rPr lang="en-US" sz="2000" dirty="0"/>
              <a:t> </a:t>
            </a:r>
            <a:endParaRPr lang="en-US" sz="2000" dirty="0" smtClean="0"/>
          </a:p>
          <a:p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smtClean="0">
                <a:sym typeface="Wingdings" pitchFamily="2" charset="2"/>
              </a:rPr>
              <a:t>       </a:t>
            </a:r>
            <a:r>
              <a:rPr lang="en-US" sz="2000" dirty="0"/>
              <a:t>v</a:t>
            </a:r>
            <a:r>
              <a:rPr lang="en-US" sz="2000" baseline="-25000" dirty="0"/>
              <a:t>3</a:t>
            </a:r>
            <a:r>
              <a:rPr lang="en-US" sz="2000" dirty="0"/>
              <a:t> values decrease</a:t>
            </a:r>
          </a:p>
          <a:p>
            <a:r>
              <a:rPr lang="en-US" sz="2000" dirty="0"/>
              <a:t>This decrease is more pronounced </a:t>
            </a:r>
          </a:p>
          <a:p>
            <a:r>
              <a:rPr lang="en-US" sz="2000" dirty="0"/>
              <a:t>in peripheral </a:t>
            </a:r>
            <a:r>
              <a:rPr lang="en-US" sz="2000" dirty="0" err="1"/>
              <a:t>Au+Au</a:t>
            </a:r>
            <a:r>
              <a:rPr lang="en-US" sz="2000" dirty="0"/>
              <a:t> collisions.</a:t>
            </a:r>
          </a:p>
        </p:txBody>
      </p:sp>
      <p:sp>
        <p:nvSpPr>
          <p:cNvPr id="9" name="Obdélník 8"/>
          <p:cNvSpPr/>
          <p:nvPr/>
        </p:nvSpPr>
        <p:spPr>
          <a:xfrm>
            <a:off x="179512" y="6062310"/>
            <a:ext cx="63699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B40C9C"/>
                </a:solidFill>
                <a:sym typeface="Wingdings" pitchFamily="2" charset="2"/>
              </a:rPr>
              <a:t> </a:t>
            </a:r>
            <a:r>
              <a:rPr lang="en-US" sz="2000" dirty="0">
                <a:solidFill>
                  <a:srgbClr val="B40C9C"/>
                </a:solidFill>
                <a:sym typeface="Wingdings" pitchFamily="2" charset="2"/>
              </a:rPr>
              <a:t>Let us have a closer look at </a:t>
            </a:r>
            <a:r>
              <a:rPr lang="en-US" sz="2000" dirty="0" smtClean="0">
                <a:solidFill>
                  <a:srgbClr val="B40C9C"/>
                </a:solidFill>
                <a:sym typeface="Wingdings" pitchFamily="2" charset="2"/>
              </a:rPr>
              <a:t>the </a:t>
            </a:r>
            <a:r>
              <a:rPr lang="en-US" sz="2000" dirty="0" smtClean="0">
                <a:solidFill>
                  <a:srgbClr val="B40C9C"/>
                </a:solidFill>
                <a:latin typeface="Symbol" pitchFamily="18" charset="2"/>
                <a:sym typeface="Wingdings" pitchFamily="2" charset="2"/>
              </a:rPr>
              <a:t>Dh</a:t>
            </a:r>
            <a:r>
              <a:rPr lang="en-US" sz="2000" dirty="0" smtClean="0">
                <a:solidFill>
                  <a:srgbClr val="B40C9C"/>
                </a:solidFill>
                <a:sym typeface="Wingdings" pitchFamily="2" charset="2"/>
              </a:rPr>
              <a:t> </a:t>
            </a:r>
            <a:r>
              <a:rPr lang="en-US" sz="2000" dirty="0">
                <a:solidFill>
                  <a:srgbClr val="B40C9C"/>
                </a:solidFill>
                <a:sym typeface="Wingdings" pitchFamily="2" charset="2"/>
              </a:rPr>
              <a:t>dependence of </a:t>
            </a:r>
            <a:r>
              <a:rPr lang="en-US" sz="2000" dirty="0" smtClean="0">
                <a:solidFill>
                  <a:srgbClr val="B40C9C"/>
                </a:solidFill>
                <a:sym typeface="Wingdings" pitchFamily="2" charset="2"/>
              </a:rPr>
              <a:t>v</a:t>
            </a:r>
            <a:r>
              <a:rPr lang="en-US" sz="2000" baseline="-25000" dirty="0" smtClean="0">
                <a:solidFill>
                  <a:srgbClr val="B40C9C"/>
                </a:solidFill>
                <a:sym typeface="Wingdings" pitchFamily="2" charset="2"/>
              </a:rPr>
              <a:t>3</a:t>
            </a:r>
            <a:r>
              <a:rPr lang="en-US" sz="2000" dirty="0" smtClean="0">
                <a:solidFill>
                  <a:srgbClr val="B40C9C"/>
                </a:solidFill>
                <a:sym typeface="Wingdings" pitchFamily="2" charset="2"/>
              </a:rPr>
              <a:t>.</a:t>
            </a:r>
            <a:endParaRPr lang="cs-CZ" sz="2000" dirty="0">
              <a:solidFill>
                <a:srgbClr val="B40C9C"/>
              </a:solidFill>
            </a:endParaRP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Jana Bielcikova (STAR)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8820472" y="6520259"/>
            <a:ext cx="467544" cy="365125"/>
          </a:xfrm>
        </p:spPr>
        <p:txBody>
          <a:bodyPr/>
          <a:lstStyle/>
          <a:p>
            <a:fld id="{20264769-77EF-4CD0-90DE-F7D7F2D423C4}" type="slidenum">
              <a:rPr lang="cs-CZ" sz="14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/>
              <a:t>7</a:t>
            </a:fld>
            <a:endParaRPr lang="cs-CZ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68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 txBox="1">
            <a:spLocks/>
          </p:cNvSpPr>
          <p:nvPr/>
        </p:nvSpPr>
        <p:spPr>
          <a:xfrm>
            <a:off x="241772" y="-32692"/>
            <a:ext cx="87849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smtClean="0">
                <a:latin typeface="Symbol" pitchFamily="18" charset="2"/>
              </a:rPr>
              <a:t>|Dh|</a:t>
            </a:r>
            <a:r>
              <a:rPr lang="en-US" sz="3600" dirty="0" smtClean="0"/>
              <a:t> dependence of v</a:t>
            </a:r>
            <a:r>
              <a:rPr lang="en-US" sz="3600" baseline="-25000" dirty="0" smtClean="0"/>
              <a:t>3</a:t>
            </a:r>
            <a:r>
              <a:rPr lang="en-US" sz="3600" dirty="0" smtClean="0"/>
              <a:t> in </a:t>
            </a:r>
            <a:r>
              <a:rPr lang="en-US" sz="3600" dirty="0" err="1" smtClean="0"/>
              <a:t>Au+Au</a:t>
            </a:r>
            <a:r>
              <a:rPr lang="en-US" sz="3600" dirty="0" smtClean="0"/>
              <a:t> collisions</a:t>
            </a:r>
            <a:endParaRPr lang="cs-CZ" sz="3600" dirty="0"/>
          </a:p>
        </p:txBody>
      </p:sp>
      <p:grpSp>
        <p:nvGrpSpPr>
          <p:cNvPr id="19" name="Skupina 18"/>
          <p:cNvGrpSpPr/>
          <p:nvPr/>
        </p:nvGrpSpPr>
        <p:grpSpPr>
          <a:xfrm>
            <a:off x="107506" y="980728"/>
            <a:ext cx="5112566" cy="4156603"/>
            <a:chOff x="3491880" y="1166766"/>
            <a:chExt cx="5472608" cy="4422474"/>
          </a:xfrm>
        </p:grpSpPr>
        <p:pic>
          <p:nvPicPr>
            <p:cNvPr id="12290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374"/>
            <a:stretch/>
          </p:blipFill>
          <p:spPr bwMode="auto">
            <a:xfrm>
              <a:off x="3491880" y="1402425"/>
              <a:ext cx="5472608" cy="4186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ovéPole 6"/>
            <p:cNvSpPr txBox="1"/>
            <p:nvPr/>
          </p:nvSpPr>
          <p:spPr>
            <a:xfrm>
              <a:off x="4937617" y="1166766"/>
              <a:ext cx="3901456" cy="8186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smtClean="0"/>
                <a:t>STAR, arXiv:1301.2187</a:t>
              </a:r>
            </a:p>
            <a:p>
              <a:r>
                <a:rPr lang="en-US" sz="1400" i="1" dirty="0" err="1" smtClean="0"/>
                <a:t>Glasma</a:t>
              </a:r>
              <a:r>
                <a:rPr lang="en-US" sz="1400" i="1" dirty="0" smtClean="0"/>
                <a:t>: </a:t>
              </a:r>
              <a:r>
                <a:rPr lang="en-US" sz="1400" dirty="0" err="1" smtClean="0"/>
                <a:t>Dusling</a:t>
              </a:r>
              <a:r>
                <a:rPr lang="en-US" sz="1400" dirty="0" smtClean="0"/>
                <a:t> et al. NPA </a:t>
              </a:r>
              <a:r>
                <a:rPr lang="en-US" sz="1400" dirty="0"/>
                <a:t>836, 159 (2010)</a:t>
              </a:r>
              <a:endParaRPr lang="cs-CZ" sz="1400" dirty="0">
                <a:solidFill>
                  <a:srgbClr val="92D050"/>
                </a:solidFill>
              </a:endParaRPr>
            </a:p>
            <a:p>
              <a:endParaRPr lang="cs-CZ" sz="1600" i="1" dirty="0"/>
            </a:p>
          </p:txBody>
        </p:sp>
        <p:grpSp>
          <p:nvGrpSpPr>
            <p:cNvPr id="18" name="Skupina 17"/>
            <p:cNvGrpSpPr/>
            <p:nvPr/>
          </p:nvGrpSpPr>
          <p:grpSpPr>
            <a:xfrm>
              <a:off x="5121918" y="1979548"/>
              <a:ext cx="3773044" cy="2013476"/>
              <a:chOff x="5121918" y="1979548"/>
              <a:chExt cx="3773044" cy="2013476"/>
            </a:xfrm>
          </p:grpSpPr>
          <p:sp>
            <p:nvSpPr>
              <p:cNvPr id="5" name="TextovéPole 4"/>
              <p:cNvSpPr txBox="1"/>
              <p:nvPr/>
            </p:nvSpPr>
            <p:spPr>
              <a:xfrm>
                <a:off x="5121918" y="1979548"/>
                <a:ext cx="10855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09CA"/>
                    </a:solidFill>
                  </a:rPr>
                  <a:t>v</a:t>
                </a:r>
                <a:r>
                  <a:rPr lang="en-US" baseline="-25000" dirty="0" smtClean="0">
                    <a:solidFill>
                      <a:srgbClr val="FF09CA"/>
                    </a:solidFill>
                  </a:rPr>
                  <a:t>3</a:t>
                </a:r>
                <a:r>
                  <a:rPr lang="en-US" baseline="30000" dirty="0" smtClean="0">
                    <a:solidFill>
                      <a:srgbClr val="FF09CA"/>
                    </a:solidFill>
                  </a:rPr>
                  <a:t>2</a:t>
                </a:r>
                <a:r>
                  <a:rPr lang="en-US" dirty="0" smtClean="0">
                    <a:solidFill>
                      <a:srgbClr val="FF09CA"/>
                    </a:solidFill>
                  </a:rPr>
                  <a:t>{TPC}</a:t>
                </a:r>
                <a:endParaRPr lang="cs-CZ" dirty="0">
                  <a:solidFill>
                    <a:srgbClr val="FF09CA"/>
                  </a:solidFill>
                </a:endParaRPr>
              </a:p>
            </p:txBody>
          </p:sp>
          <p:cxnSp>
            <p:nvCxnSpPr>
              <p:cNvPr id="9" name="Přímá spojnice se šipkou 8"/>
              <p:cNvCxnSpPr>
                <a:stCxn id="5" idx="2"/>
              </p:cNvCxnSpPr>
              <p:nvPr/>
            </p:nvCxnSpPr>
            <p:spPr>
              <a:xfrm flipH="1">
                <a:off x="5292080" y="2348880"/>
                <a:ext cx="372615" cy="576064"/>
              </a:xfrm>
              <a:prstGeom prst="straightConnector1">
                <a:avLst/>
              </a:prstGeom>
              <a:ln w="19050">
                <a:solidFill>
                  <a:srgbClr val="FF09CA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ovéPole 11"/>
              <p:cNvSpPr txBox="1"/>
              <p:nvPr/>
            </p:nvSpPr>
            <p:spPr>
              <a:xfrm>
                <a:off x="5973439" y="2622560"/>
                <a:ext cx="14927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9CA"/>
                    </a:solidFill>
                  </a:rPr>
                  <a:t>v</a:t>
                </a:r>
                <a:r>
                  <a:rPr lang="en-US" baseline="-25000" dirty="0" smtClean="0">
                    <a:solidFill>
                      <a:srgbClr val="FF09CA"/>
                    </a:solidFill>
                  </a:rPr>
                  <a:t>3</a:t>
                </a:r>
                <a:r>
                  <a:rPr lang="en-US" baseline="30000" dirty="0" smtClean="0">
                    <a:solidFill>
                      <a:srgbClr val="FF09CA"/>
                    </a:solidFill>
                  </a:rPr>
                  <a:t>2</a:t>
                </a:r>
                <a:r>
                  <a:rPr lang="en-US" dirty="0" smtClean="0">
                    <a:solidFill>
                      <a:srgbClr val="FF09CA"/>
                    </a:solidFill>
                  </a:rPr>
                  <a:t>{2,|</a:t>
                </a:r>
                <a:r>
                  <a:rPr lang="en-US" dirty="0" smtClean="0">
                    <a:solidFill>
                      <a:srgbClr val="FF09CA"/>
                    </a:solidFill>
                    <a:latin typeface="Symbol" pitchFamily="18" charset="2"/>
                  </a:rPr>
                  <a:t>Dh</a:t>
                </a:r>
                <a:r>
                  <a:rPr lang="en-US" dirty="0" smtClean="0">
                    <a:solidFill>
                      <a:srgbClr val="FF09CA"/>
                    </a:solidFill>
                  </a:rPr>
                  <a:t>|&gt;1}</a:t>
                </a:r>
                <a:endParaRPr lang="cs-CZ" dirty="0">
                  <a:solidFill>
                    <a:srgbClr val="FF09CA"/>
                  </a:solidFill>
                </a:endParaRPr>
              </a:p>
            </p:txBody>
          </p:sp>
          <p:sp>
            <p:nvSpPr>
              <p:cNvPr id="13" name="TextovéPole 12"/>
              <p:cNvSpPr txBox="1"/>
              <p:nvPr/>
            </p:nvSpPr>
            <p:spPr>
              <a:xfrm>
                <a:off x="7668344" y="3069208"/>
                <a:ext cx="12266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9CA"/>
                    </a:solidFill>
                  </a:rPr>
                  <a:t>v</a:t>
                </a:r>
                <a:r>
                  <a:rPr lang="en-US" baseline="-25000" dirty="0" smtClean="0">
                    <a:solidFill>
                      <a:srgbClr val="FF09CA"/>
                    </a:solidFill>
                  </a:rPr>
                  <a:t>3</a:t>
                </a:r>
                <a:r>
                  <a:rPr lang="en-US" baseline="30000" dirty="0" smtClean="0">
                    <a:solidFill>
                      <a:srgbClr val="FF09CA"/>
                    </a:solidFill>
                  </a:rPr>
                  <a:t>2</a:t>
                </a:r>
                <a:r>
                  <a:rPr lang="en-US" dirty="0" smtClean="0">
                    <a:solidFill>
                      <a:srgbClr val="FF09CA"/>
                    </a:solidFill>
                  </a:rPr>
                  <a:t>{FTPC}</a:t>
                </a:r>
                <a:endParaRPr lang="cs-CZ" dirty="0">
                  <a:solidFill>
                    <a:srgbClr val="FF09CA"/>
                  </a:solidFill>
                </a:endParaRPr>
              </a:p>
            </p:txBody>
          </p:sp>
          <p:cxnSp>
            <p:nvCxnSpPr>
              <p:cNvPr id="14" name="Přímá spojnice se šipkou 13"/>
              <p:cNvCxnSpPr/>
              <p:nvPr/>
            </p:nvCxnSpPr>
            <p:spPr>
              <a:xfrm flipH="1">
                <a:off x="6190580" y="2924944"/>
                <a:ext cx="186306" cy="288032"/>
              </a:xfrm>
              <a:prstGeom prst="straightConnector1">
                <a:avLst/>
              </a:prstGeom>
              <a:ln w="19050">
                <a:solidFill>
                  <a:srgbClr val="FF09CA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Přímá spojnice se šipkou 14"/>
              <p:cNvCxnSpPr/>
              <p:nvPr/>
            </p:nvCxnSpPr>
            <p:spPr>
              <a:xfrm>
                <a:off x="8604447" y="3416960"/>
                <a:ext cx="1" cy="576064"/>
              </a:xfrm>
              <a:prstGeom prst="straightConnector1">
                <a:avLst/>
              </a:prstGeom>
              <a:ln w="19050">
                <a:solidFill>
                  <a:srgbClr val="FF09CA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6" name="Obdélník 15"/>
          <p:cNvSpPr/>
          <p:nvPr/>
        </p:nvSpPr>
        <p:spPr>
          <a:xfrm>
            <a:off x="5301120" y="4451051"/>
            <a:ext cx="40954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dirty="0" smtClean="0"/>
              <a:t>similar </a:t>
            </a:r>
            <a:r>
              <a:rPr lang="en-US" dirty="0"/>
              <a:t>decrease </a:t>
            </a:r>
            <a:r>
              <a:rPr lang="en-US" dirty="0" smtClean="0"/>
              <a:t>of v</a:t>
            </a:r>
            <a:r>
              <a:rPr lang="en-US" baseline="-25000" dirty="0" smtClean="0"/>
              <a:t>n</a:t>
            </a:r>
            <a:r>
              <a:rPr lang="en-US" baseline="30000" dirty="0" smtClean="0"/>
              <a:t>2</a:t>
            </a:r>
            <a:r>
              <a:rPr lang="en-US" dirty="0" smtClean="0"/>
              <a:t>{2</a:t>
            </a:r>
            <a:r>
              <a:rPr lang="en-US" dirty="0"/>
              <a:t>}</a:t>
            </a:r>
          </a:p>
          <a:p>
            <a:r>
              <a:rPr lang="en-US" dirty="0" smtClean="0"/>
              <a:t>   observed also by ATLAS</a:t>
            </a:r>
          </a:p>
          <a:p>
            <a:r>
              <a:rPr lang="en-US" i="1" dirty="0" smtClean="0"/>
              <a:t>        </a:t>
            </a:r>
            <a:r>
              <a:rPr lang="cs-CZ" sz="1600" i="1" dirty="0" smtClean="0"/>
              <a:t>P</a:t>
            </a:r>
            <a:r>
              <a:rPr lang="en-US" sz="1600" i="1" dirty="0"/>
              <a:t>R</a:t>
            </a:r>
            <a:r>
              <a:rPr lang="cs-CZ" sz="1600" i="1" dirty="0"/>
              <a:t>C 86</a:t>
            </a:r>
            <a:r>
              <a:rPr lang="en-US" sz="1600" i="1" dirty="0"/>
              <a:t> </a:t>
            </a:r>
            <a:r>
              <a:rPr lang="cs-CZ" sz="1600" i="1" dirty="0"/>
              <a:t>014907 (2012</a:t>
            </a:r>
            <a:r>
              <a:rPr lang="cs-CZ" sz="1600" i="1" dirty="0" smtClean="0"/>
              <a:t>)</a:t>
            </a:r>
            <a:endParaRPr lang="en-US" sz="1600" i="1" dirty="0" smtClean="0"/>
          </a:p>
        </p:txBody>
      </p:sp>
      <p:sp>
        <p:nvSpPr>
          <p:cNvPr id="4" name="TextovéPole 3"/>
          <p:cNvSpPr txBox="1"/>
          <p:nvPr/>
        </p:nvSpPr>
        <p:spPr>
          <a:xfrm>
            <a:off x="5259684" y="967686"/>
            <a:ext cx="39959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v</a:t>
            </a:r>
            <a:r>
              <a:rPr lang="en-US" baseline="-25000" dirty="0" smtClean="0">
                <a:solidFill>
                  <a:srgbClr val="0070C0"/>
                </a:solidFill>
              </a:rPr>
              <a:t>3</a:t>
            </a:r>
            <a:r>
              <a:rPr lang="en-US" baseline="30000" dirty="0" smtClean="0">
                <a:solidFill>
                  <a:srgbClr val="0070C0"/>
                </a:solidFill>
              </a:rPr>
              <a:t>2</a:t>
            </a:r>
            <a:r>
              <a:rPr lang="en-US" dirty="0" smtClean="0">
                <a:solidFill>
                  <a:srgbClr val="0070C0"/>
                </a:solidFill>
              </a:rPr>
              <a:t>{2} gradually decreases </a:t>
            </a:r>
          </a:p>
          <a:p>
            <a:pPr marL="36000"/>
            <a:r>
              <a:rPr lang="en-US" dirty="0" smtClean="0">
                <a:solidFill>
                  <a:srgbClr val="0070C0"/>
                </a:solidFill>
              </a:rPr>
              <a:t>  with |</a:t>
            </a:r>
            <a:r>
              <a:rPr lang="en-US" dirty="0" smtClean="0">
                <a:solidFill>
                  <a:srgbClr val="0070C0"/>
                </a:solidFill>
                <a:latin typeface="Symbol" pitchFamily="18" charset="2"/>
              </a:rPr>
              <a:t>Dh| </a:t>
            </a:r>
          </a:p>
          <a:p>
            <a:pPr marL="36000"/>
            <a:endParaRPr lang="en-US" dirty="0">
              <a:solidFill>
                <a:srgbClr val="0070C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within the STAR acceptance</a:t>
            </a:r>
            <a:r>
              <a:rPr lang="en-US" dirty="0"/>
              <a:t> </a:t>
            </a:r>
            <a:r>
              <a:rPr lang="en-US" dirty="0" smtClean="0"/>
              <a:t>  </a:t>
            </a:r>
          </a:p>
          <a:p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v</a:t>
            </a:r>
            <a:r>
              <a:rPr lang="en-US" baseline="-25000" dirty="0" smtClean="0">
                <a:solidFill>
                  <a:srgbClr val="0070C0"/>
                </a:solidFill>
              </a:rPr>
              <a:t>3</a:t>
            </a:r>
            <a:r>
              <a:rPr lang="en-US" baseline="30000" dirty="0" smtClean="0">
                <a:solidFill>
                  <a:srgbClr val="0070C0"/>
                </a:solidFill>
              </a:rPr>
              <a:t>2</a:t>
            </a:r>
            <a:r>
              <a:rPr lang="en-US" dirty="0" smtClean="0">
                <a:solidFill>
                  <a:srgbClr val="0070C0"/>
                </a:solidFill>
              </a:rPr>
              <a:t>{2</a:t>
            </a:r>
            <a:r>
              <a:rPr lang="en-US" dirty="0">
                <a:solidFill>
                  <a:srgbClr val="0070C0"/>
                </a:solidFill>
              </a:rPr>
              <a:t>} </a:t>
            </a:r>
            <a:r>
              <a:rPr lang="en-US" dirty="0" smtClean="0">
                <a:solidFill>
                  <a:srgbClr val="0070C0"/>
                </a:solidFill>
              </a:rPr>
              <a:t>does not approach a    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  constant value</a:t>
            </a:r>
            <a:endParaRPr lang="en-US" dirty="0">
              <a:solidFill>
                <a:srgbClr val="0070C0"/>
              </a:solidFill>
            </a:endParaRPr>
          </a:p>
          <a:p>
            <a:endParaRPr lang="en-US" dirty="0" smtClean="0">
              <a:solidFill>
                <a:srgbClr val="0070C0"/>
              </a:solidFill>
            </a:endParaRPr>
          </a:p>
          <a:p>
            <a:pPr marL="36000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LS and US </a:t>
            </a:r>
            <a:r>
              <a:rPr lang="en-US" dirty="0">
                <a:solidFill>
                  <a:srgbClr val="0070C0"/>
                </a:solidFill>
              </a:rPr>
              <a:t>charge-sign </a:t>
            </a:r>
            <a:r>
              <a:rPr lang="en-US" dirty="0" smtClean="0">
                <a:solidFill>
                  <a:srgbClr val="0070C0"/>
                </a:solidFill>
              </a:rPr>
              <a:t>  </a:t>
            </a:r>
          </a:p>
          <a:p>
            <a:pPr marL="36000"/>
            <a:r>
              <a:rPr lang="en-US" dirty="0"/>
              <a:t> </a:t>
            </a:r>
            <a:r>
              <a:rPr lang="en-US" dirty="0" smtClean="0"/>
              <a:t> combinations show </a:t>
            </a:r>
            <a:r>
              <a:rPr lang="en-US" dirty="0" smtClean="0">
                <a:solidFill>
                  <a:srgbClr val="0070C0"/>
                </a:solidFill>
              </a:rPr>
              <a:t>only little </a:t>
            </a:r>
          </a:p>
          <a:p>
            <a:pPr marL="36000"/>
            <a:r>
              <a:rPr lang="en-US" dirty="0" smtClean="0">
                <a:solidFill>
                  <a:srgbClr val="0070C0"/>
                </a:solidFill>
              </a:rPr>
              <a:t>  difference </a:t>
            </a:r>
            <a:r>
              <a:rPr lang="en-US" dirty="0" smtClean="0"/>
              <a:t>despite different </a:t>
            </a:r>
            <a:endParaRPr lang="en-US" dirty="0"/>
          </a:p>
          <a:p>
            <a:r>
              <a:rPr lang="en-US" dirty="0"/>
              <a:t> </a:t>
            </a:r>
            <a:r>
              <a:rPr lang="en-US" dirty="0" smtClean="0"/>
              <a:t> contributions </a:t>
            </a:r>
            <a:r>
              <a:rPr lang="en-US" dirty="0"/>
              <a:t>from </a:t>
            </a:r>
            <a:r>
              <a:rPr lang="en-US" dirty="0" smtClean="0"/>
              <a:t>resonances</a:t>
            </a:r>
            <a:r>
              <a:rPr lang="en-US" dirty="0"/>
              <a:t>,</a:t>
            </a:r>
          </a:p>
          <a:p>
            <a:r>
              <a:rPr lang="en-US" dirty="0" smtClean="0"/>
              <a:t>  fluctuations and FS  interactions</a:t>
            </a:r>
            <a:endParaRPr lang="en-US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5508104" y="5615876"/>
            <a:ext cx="3581430" cy="92333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For each v</a:t>
            </a:r>
            <a:r>
              <a:rPr lang="en-US" baseline="-25000" dirty="0" smtClean="0">
                <a:solidFill>
                  <a:srgbClr val="C00000"/>
                </a:solidFill>
              </a:rPr>
              <a:t>3</a:t>
            </a:r>
            <a:r>
              <a:rPr lang="en-US" dirty="0" smtClean="0">
                <a:solidFill>
                  <a:srgbClr val="C00000"/>
                </a:solidFill>
              </a:rPr>
              <a:t> value one must 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always quote </a:t>
            </a:r>
            <a:r>
              <a:rPr lang="en-US" dirty="0" smtClean="0">
                <a:solidFill>
                  <a:srgbClr val="C00000"/>
                </a:solidFill>
                <a:latin typeface="Symbol" pitchFamily="18" charset="2"/>
              </a:rPr>
              <a:t>Dh</a:t>
            </a:r>
            <a:r>
              <a:rPr lang="en-US" dirty="0" smtClean="0">
                <a:solidFill>
                  <a:srgbClr val="C00000"/>
                </a:solidFill>
              </a:rPr>
              <a:t> range for which 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it was calculated! 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180874" y="5244190"/>
            <a:ext cx="58843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Comparison with the </a:t>
            </a:r>
            <a:r>
              <a:rPr lang="en-US" dirty="0" err="1" smtClean="0"/>
              <a:t>Glasma</a:t>
            </a:r>
            <a:r>
              <a:rPr lang="en-US" dirty="0" smtClean="0"/>
              <a:t> model: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d</a:t>
            </a:r>
            <a:r>
              <a:rPr lang="en-US" dirty="0" smtClean="0">
                <a:solidFill>
                  <a:srgbClr val="0070C0"/>
                </a:solidFill>
              </a:rPr>
              <a:t>ecreasing </a:t>
            </a:r>
            <a:r>
              <a:rPr lang="en-US" dirty="0">
                <a:solidFill>
                  <a:srgbClr val="0070C0"/>
                </a:solidFill>
              </a:rPr>
              <a:t>effect of fluctuations </a:t>
            </a:r>
            <a:r>
              <a:rPr lang="en-US" dirty="0" smtClean="0">
                <a:solidFill>
                  <a:srgbClr val="0070C0"/>
                </a:solidFill>
              </a:rPr>
              <a:t>in the model?</a:t>
            </a:r>
            <a:endParaRPr lang="en-US" sz="1400" i="1" dirty="0">
              <a:solidFill>
                <a:srgbClr val="0070C0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41772" y="5890521"/>
            <a:ext cx="5122316" cy="64633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36000"/>
            <a:r>
              <a:rPr lang="en-US" dirty="0" err="1" smtClean="0"/>
              <a:t>Glasma</a:t>
            </a:r>
            <a:r>
              <a:rPr lang="en-US" dirty="0"/>
              <a:t> </a:t>
            </a:r>
            <a:r>
              <a:rPr lang="en-US" dirty="0" smtClean="0"/>
              <a:t>model is in a qualitative agreement with</a:t>
            </a:r>
          </a:p>
          <a:p>
            <a:pPr marL="36000"/>
            <a:r>
              <a:rPr lang="en-US" dirty="0" smtClean="0"/>
              <a:t>the data, but the data show a steeper decrease.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123059" y="6492875"/>
            <a:ext cx="2895600" cy="365125"/>
          </a:xfrm>
        </p:spPr>
        <p:txBody>
          <a:bodyPr/>
          <a:lstStyle/>
          <a:p>
            <a:r>
              <a:rPr lang="cs-CZ" dirty="0" smtClean="0">
                <a:solidFill>
                  <a:prstClr val="black">
                    <a:tint val="75000"/>
                  </a:prstClr>
                </a:solidFill>
              </a:rPr>
              <a:t>Jana </a:t>
            </a:r>
            <a:r>
              <a:rPr lang="cs-CZ" dirty="0" err="1" smtClean="0">
                <a:solidFill>
                  <a:prstClr val="black">
                    <a:tint val="75000"/>
                  </a:prstClr>
                </a:solidFill>
              </a:rPr>
              <a:t>Bielcikova</a:t>
            </a:r>
            <a:r>
              <a:rPr lang="cs-CZ" dirty="0" smtClean="0">
                <a:solidFill>
                  <a:prstClr val="black">
                    <a:tint val="75000"/>
                  </a:prstClr>
                </a:solidFill>
              </a:rPr>
              <a:t> (STAR)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>
          <a:xfrm>
            <a:off x="8724304" y="6517380"/>
            <a:ext cx="467544" cy="293117"/>
          </a:xfrm>
        </p:spPr>
        <p:txBody>
          <a:bodyPr/>
          <a:lstStyle/>
          <a:p>
            <a:fld id="{20264769-77EF-4CD0-90DE-F7D7F2D423C4}" type="slidenum">
              <a:rPr lang="cs-CZ" sz="14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/>
              <a:t>8</a:t>
            </a:fld>
            <a:endParaRPr lang="cs-CZ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218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667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v</a:t>
            </a:r>
            <a:r>
              <a:rPr lang="en-US" sz="3600" baseline="-25000" dirty="0" smtClean="0"/>
              <a:t>3</a:t>
            </a:r>
            <a:r>
              <a:rPr lang="en-US" sz="3600" dirty="0" smtClean="0"/>
              <a:t>(</a:t>
            </a:r>
            <a:r>
              <a:rPr lang="en-US" sz="3600" dirty="0" err="1" smtClean="0"/>
              <a:t>p</a:t>
            </a:r>
            <a:r>
              <a:rPr lang="en-US" sz="3600" baseline="-25000" dirty="0" err="1" smtClean="0"/>
              <a:t>T</a:t>
            </a:r>
            <a:r>
              <a:rPr lang="en-US" sz="3600" dirty="0" smtClean="0"/>
              <a:t>) dependence and comparison with models</a:t>
            </a:r>
            <a:endParaRPr lang="cs-CZ" sz="36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" y="1301040"/>
            <a:ext cx="6311900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467544" y="1081582"/>
            <a:ext cx="62646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v</a:t>
            </a:r>
            <a:r>
              <a:rPr lang="en-US" sz="1600" i="1" baseline="-25000" dirty="0" smtClean="0"/>
              <a:t>2</a:t>
            </a:r>
            <a:r>
              <a:rPr lang="en-US" sz="1600" i="1" dirty="0" smtClean="0"/>
              <a:t>: STAR, </a:t>
            </a:r>
            <a:r>
              <a:rPr lang="cs-CZ" sz="1600" dirty="0" smtClean="0"/>
              <a:t>P</a:t>
            </a:r>
            <a:r>
              <a:rPr lang="en-US" sz="1600" dirty="0" smtClean="0"/>
              <a:t>R</a:t>
            </a:r>
            <a:r>
              <a:rPr lang="cs-CZ" sz="1600" dirty="0" smtClean="0"/>
              <a:t>C 72,</a:t>
            </a:r>
            <a:r>
              <a:rPr lang="en-US" sz="1600" dirty="0" smtClean="0"/>
              <a:t> </a:t>
            </a:r>
            <a:r>
              <a:rPr lang="cs-CZ" sz="1600" dirty="0" smtClean="0"/>
              <a:t>014904 </a:t>
            </a:r>
            <a:r>
              <a:rPr lang="cs-CZ" sz="1600" dirty="0"/>
              <a:t>(</a:t>
            </a:r>
            <a:r>
              <a:rPr lang="cs-CZ" sz="1600" dirty="0" smtClean="0"/>
              <a:t>2005)</a:t>
            </a:r>
            <a:r>
              <a:rPr lang="en-US" sz="1600" dirty="0" smtClean="0"/>
              <a:t>;  v</a:t>
            </a:r>
            <a:r>
              <a:rPr lang="en-US" sz="1600" baseline="-25000" dirty="0" smtClean="0"/>
              <a:t>3</a:t>
            </a:r>
            <a:r>
              <a:rPr lang="en-US" sz="1600" dirty="0" smtClean="0"/>
              <a:t>: </a:t>
            </a:r>
            <a:r>
              <a:rPr lang="en-US" sz="1600" i="1" dirty="0" smtClean="0"/>
              <a:t>STAR, arXiv:1301.2187</a:t>
            </a:r>
            <a:endParaRPr lang="cs-CZ" sz="1600" i="1" dirty="0"/>
          </a:p>
        </p:txBody>
      </p:sp>
      <p:sp>
        <p:nvSpPr>
          <p:cNvPr id="3" name="Obdélník 2"/>
          <p:cNvSpPr/>
          <p:nvPr/>
        </p:nvSpPr>
        <p:spPr>
          <a:xfrm>
            <a:off x="5076056" y="91149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6235593" y="1196752"/>
            <a:ext cx="2896947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Good agreement: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hydro with </a:t>
            </a:r>
            <a:r>
              <a:rPr lang="en-US" dirty="0" smtClean="0">
                <a:latin typeface="Symbol" pitchFamily="18" charset="2"/>
              </a:rPr>
              <a:t>h</a:t>
            </a:r>
            <a:r>
              <a:rPr lang="en-US" dirty="0" smtClean="0"/>
              <a:t>/s=0.08</a:t>
            </a:r>
          </a:p>
          <a:p>
            <a:r>
              <a:rPr lang="en-US" dirty="0" smtClean="0"/>
              <a:t> +</a:t>
            </a:r>
            <a:r>
              <a:rPr lang="en-US" dirty="0" err="1" smtClean="0"/>
              <a:t>Glauber</a:t>
            </a:r>
            <a:r>
              <a:rPr lang="en-US" dirty="0" smtClean="0"/>
              <a:t> initial conditions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err="1" smtClean="0"/>
              <a:t>NeXSPheRIO</a:t>
            </a:r>
            <a:endParaRPr lang="en-US" dirty="0" smtClean="0"/>
          </a:p>
          <a:p>
            <a:r>
              <a:rPr lang="en-US" dirty="0"/>
              <a:t>  </a:t>
            </a:r>
            <a:r>
              <a:rPr lang="en-US" dirty="0" smtClean="0"/>
              <a:t>for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&lt;1 </a:t>
            </a:r>
            <a:r>
              <a:rPr lang="en-US" dirty="0" err="1" smtClean="0"/>
              <a:t>GeV</a:t>
            </a:r>
            <a:r>
              <a:rPr lang="en-US" dirty="0" smtClean="0"/>
              <a:t>/c </a:t>
            </a:r>
          </a:p>
          <a:p>
            <a:r>
              <a:rPr lang="en-US" dirty="0"/>
              <a:t> </a:t>
            </a:r>
            <a:r>
              <a:rPr lang="en-US" dirty="0" smtClean="0"/>
              <a:t> and 20-40% centrality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Parton-Hadron-</a:t>
            </a:r>
          </a:p>
          <a:p>
            <a:r>
              <a:rPr lang="en-US" dirty="0"/>
              <a:t> </a:t>
            </a:r>
            <a:r>
              <a:rPr lang="en-US" dirty="0" smtClean="0"/>
              <a:t> String-Dynamics model</a:t>
            </a:r>
          </a:p>
          <a:p>
            <a:r>
              <a:rPr lang="en-US" dirty="0"/>
              <a:t> </a:t>
            </a:r>
            <a:r>
              <a:rPr lang="en-US" dirty="0" smtClean="0"/>
              <a:t>  semi-central collisions</a:t>
            </a:r>
          </a:p>
          <a:p>
            <a:endParaRPr lang="en-US" dirty="0"/>
          </a:p>
          <a:p>
            <a:r>
              <a:rPr lang="en-US" dirty="0" smtClean="0"/>
              <a:t>- AMPT is a bit higher</a:t>
            </a:r>
          </a:p>
          <a:p>
            <a:endParaRPr lang="en-US" dirty="0"/>
          </a:p>
          <a:p>
            <a:r>
              <a:rPr lang="en-US" dirty="0" smtClean="0"/>
              <a:t>- HIJING has negligible v</a:t>
            </a:r>
            <a:r>
              <a:rPr lang="en-US" baseline="-25000" dirty="0" smtClean="0"/>
              <a:t>3</a:t>
            </a:r>
          </a:p>
          <a:p>
            <a:r>
              <a:rPr lang="en-US" baseline="-25000" dirty="0" smtClean="0"/>
              <a:t>         </a:t>
            </a:r>
            <a:r>
              <a:rPr lang="en-US" dirty="0" smtClean="0"/>
              <a:t>(not shown here)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251520" y="5877272"/>
            <a:ext cx="8424936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Glasma</a:t>
            </a:r>
            <a:r>
              <a:rPr lang="en-US" dirty="0" smtClean="0"/>
              <a:t> model captures ≈ v</a:t>
            </a:r>
            <a:r>
              <a:rPr lang="en-US" baseline="-25000" dirty="0" smtClean="0"/>
              <a:t>3</a:t>
            </a:r>
            <a:r>
              <a:rPr lang="en-US" dirty="0" smtClean="0"/>
              <a:t>(</a:t>
            </a:r>
            <a:r>
              <a:rPr lang="en-US" dirty="0" smtClean="0">
                <a:latin typeface="Symbol" pitchFamily="18" charset="2"/>
              </a:rPr>
              <a:t>Dh</a:t>
            </a:r>
            <a:r>
              <a:rPr lang="en-US" dirty="0" smtClean="0"/>
              <a:t>) + models including fluctuations describe v</a:t>
            </a:r>
            <a:r>
              <a:rPr lang="en-US" baseline="-25000" dirty="0" smtClean="0"/>
              <a:t>3</a:t>
            </a:r>
            <a:r>
              <a:rPr lang="en-US" dirty="0" smtClean="0"/>
              <a:t>(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) </a:t>
            </a:r>
          </a:p>
          <a:p>
            <a:r>
              <a:rPr lang="en-US" dirty="0">
                <a:solidFill>
                  <a:srgbClr val="0070C0"/>
                </a:solidFill>
                <a:sym typeface="Wingdings" pitchFamily="2" charset="2"/>
              </a:rPr>
              <a:t> </a:t>
            </a:r>
            <a:r>
              <a:rPr lang="en-US" dirty="0" smtClean="0">
                <a:solidFill>
                  <a:srgbClr val="0070C0"/>
                </a:solidFill>
                <a:sym typeface="Wingdings" pitchFamily="2" charset="2"/>
              </a:rPr>
              <a:t>              v</a:t>
            </a:r>
            <a:r>
              <a:rPr lang="en-US" baseline="-25000" dirty="0" smtClean="0">
                <a:solidFill>
                  <a:srgbClr val="0070C0"/>
                </a:solidFill>
                <a:sym typeface="Wingdings" pitchFamily="2" charset="2"/>
              </a:rPr>
              <a:t>3</a:t>
            </a:r>
            <a:r>
              <a:rPr lang="en-US" dirty="0" smtClean="0">
                <a:solidFill>
                  <a:srgbClr val="0070C0"/>
                </a:solidFill>
                <a:sym typeface="Wingdings" pitchFamily="2" charset="2"/>
              </a:rPr>
              <a:t> is likely mainly due to </a:t>
            </a:r>
            <a:r>
              <a:rPr lang="en-US" dirty="0" smtClean="0">
                <a:solidFill>
                  <a:srgbClr val="0070C0"/>
                </a:solidFill>
                <a:latin typeface="Symbol" pitchFamily="18" charset="2"/>
                <a:sym typeface="Wingdings" pitchFamily="2" charset="2"/>
              </a:rPr>
              <a:t>Dh</a:t>
            </a:r>
            <a:r>
              <a:rPr lang="en-US" dirty="0" smtClean="0">
                <a:solidFill>
                  <a:srgbClr val="0070C0"/>
                </a:solidFill>
                <a:sym typeface="Wingdings" pitchFamily="2" charset="2"/>
              </a:rPr>
              <a:t> dependent fluctuations</a:t>
            </a:r>
            <a:r>
              <a:rPr lang="en-US" dirty="0">
                <a:solidFill>
                  <a:srgbClr val="0070C0"/>
                </a:solidFill>
                <a:sym typeface="Wingdings" pitchFamily="2" charset="2"/>
              </a:rPr>
              <a:t> </a:t>
            </a:r>
            <a:endParaRPr lang="en-US" dirty="0" smtClean="0">
              <a:solidFill>
                <a:srgbClr val="0070C0"/>
              </a:solidFill>
              <a:sym typeface="Wingdings" pitchFamily="2" charset="2"/>
            </a:endParaRPr>
          </a:p>
          <a:p>
            <a:r>
              <a:rPr lang="en-US" dirty="0">
                <a:solidFill>
                  <a:srgbClr val="0070C0"/>
                </a:solidFill>
                <a:sym typeface="Wingdings" pitchFamily="2" charset="2"/>
              </a:rPr>
              <a:t> </a:t>
            </a:r>
            <a:r>
              <a:rPr lang="en-US" dirty="0" smtClean="0">
                <a:solidFill>
                  <a:srgbClr val="0070C0"/>
                </a:solidFill>
                <a:sym typeface="Wingdings" pitchFamily="2" charset="2"/>
              </a:rPr>
              <a:t>                               (+ possibly non-flow contributions).  </a:t>
            </a:r>
            <a:r>
              <a:rPr lang="en-US" dirty="0" smtClean="0">
                <a:solidFill>
                  <a:srgbClr val="0070C0"/>
                </a:solidFill>
              </a:rPr>
              <a:t>  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784976" y="6520259"/>
            <a:ext cx="467544" cy="365125"/>
          </a:xfrm>
        </p:spPr>
        <p:txBody>
          <a:bodyPr/>
          <a:lstStyle/>
          <a:p>
            <a:fld id="{20264769-77EF-4CD0-90DE-F7D7F2D423C4}" type="slidenum">
              <a:rPr lang="cs-CZ" sz="14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/>
              <a:t>9</a:t>
            </a:fld>
            <a:endParaRPr lang="cs-CZ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684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2993</TotalTime>
  <Words>2236</Words>
  <Application>Microsoft Office PowerPoint</Application>
  <PresentationFormat>Předvádění na obrazovce (4:3)</PresentationFormat>
  <Paragraphs>507</Paragraphs>
  <Slides>30</Slides>
  <Notes>8</Notes>
  <HiddenSlides>0</HiddenSlides>
  <MMClips>0</MMClips>
  <ScaleCrop>false</ScaleCrop>
  <HeadingPairs>
    <vt:vector size="6" baseType="variant">
      <vt:variant>
        <vt:lpstr>Motiv</vt:lpstr>
      </vt:variant>
      <vt:variant>
        <vt:i4>3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4" baseType="lpstr">
      <vt:lpstr>Motiv systému Office</vt:lpstr>
      <vt:lpstr>Motiv sady Office</vt:lpstr>
      <vt:lpstr>1_Motiv sady Office</vt:lpstr>
      <vt:lpstr>Rovnice</vt:lpstr>
      <vt:lpstr>Latest results on triangular flow, correlations and jets from STAR </vt:lpstr>
      <vt:lpstr>Prezentace aplikace PowerPoint</vt:lpstr>
      <vt:lpstr>Prezentace aplikace PowerPoint</vt:lpstr>
      <vt:lpstr>Prezentace aplikace PowerPoint</vt:lpstr>
      <vt:lpstr>Methods to determine v3</vt:lpstr>
      <vt:lpstr>h dependence of v3 in Au+Au collisions</vt:lpstr>
      <vt:lpstr>Prezentace aplikace PowerPoint</vt:lpstr>
      <vt:lpstr>Prezentace aplikace PowerPoint</vt:lpstr>
      <vt:lpstr>v3(pT) dependence and comparison with models</vt:lpstr>
      <vt:lpstr>Comparison of v3 to other experiments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Comparison with PHENIX</vt:lpstr>
      <vt:lpstr>Prezentace aplikace PowerPoint</vt:lpstr>
      <vt:lpstr>Forward p-p azimuthal correlations</vt:lpstr>
      <vt:lpstr>Prezentace aplikace PowerPoint</vt:lpstr>
      <vt:lpstr>Corrected p+p coincidence probability </vt:lpstr>
      <vt:lpstr>Pseudorapidity dependence of forward p0+jet-like correlations</vt:lpstr>
      <vt:lpstr>FMS (π0) - jet-like cluster correlations  </vt:lpstr>
      <vt:lpstr>Centrality dependence of p0+jet-like correlations</vt:lpstr>
      <vt:lpstr>Prezentace aplikace PowerPoint</vt:lpstr>
      <vt:lpstr>Large and fluctuating background  in Au+Au collisions</vt:lpstr>
      <vt:lpstr>Inclusive jet spectrum in central Au+Au </vt:lpstr>
      <vt:lpstr>Unfolding of background fluctuations</vt:lpstr>
      <vt:lpstr>Estimate of jet yields in Run11 Au+Au data</vt:lpstr>
      <vt:lpstr>Summary and outlook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Studium horké a husté jaderné hmoty  na urychlovačích RHIC a LHC</dc:title>
  <dc:creator>Jana Bielcikova</dc:creator>
  <cp:lastModifiedBy>Jana Bielcikova</cp:lastModifiedBy>
  <cp:revision>165</cp:revision>
  <dcterms:created xsi:type="dcterms:W3CDTF">2013-06-08T20:17:19Z</dcterms:created>
  <dcterms:modified xsi:type="dcterms:W3CDTF">2013-06-18T08:13:32Z</dcterms:modified>
</cp:coreProperties>
</file>